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5" r:id="rId1"/>
  </p:sldMasterIdLst>
  <p:sldIdLst>
    <p:sldId id="278" r:id="rId2"/>
    <p:sldId id="267" r:id="rId3"/>
    <p:sldId id="287" r:id="rId4"/>
    <p:sldId id="288" r:id="rId5"/>
    <p:sldId id="286" r:id="rId6"/>
    <p:sldId id="279" r:id="rId7"/>
    <p:sldId id="280" r:id="rId8"/>
    <p:sldId id="281" r:id="rId9"/>
    <p:sldId id="266" r:id="rId10"/>
    <p:sldId id="268" r:id="rId11"/>
    <p:sldId id="270" r:id="rId12"/>
    <p:sldId id="290" r:id="rId13"/>
    <p:sldId id="271" r:id="rId14"/>
    <p:sldId id="291" r:id="rId15"/>
    <p:sldId id="282" r:id="rId16"/>
    <p:sldId id="277" r:id="rId17"/>
    <p:sldId id="28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086" y="-4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2026/03/18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857E33E-8B18-4087-B112-809917729534}" type="datetimeFigureOut">
              <a:rPr lang="en-US" smtClean="0"/>
              <a:t>2026/03/18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FFE419-2371-464F-8239-3959401C3561}" type="datetimeFigureOut">
              <a:rPr lang="en-US" smtClean="0"/>
              <a:t>2026/03/18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D162C4-EDD9-4389-A98B-B87ECEA2A816}" type="datetimeFigureOut">
              <a:rPr lang="en-US" smtClean="0"/>
              <a:t>2026/03/18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5059C3-6A89-4494-99FF-5A4D6FFD50EB}" type="datetimeFigureOut">
              <a:rPr lang="en-US" smtClean="0"/>
              <a:t>2026/03/18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2026/03/18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3F30E46F-7819-4ACF-B48B-48222C2ACC88}" type="datetimeFigureOut">
              <a:rPr lang="en-US" smtClean="0"/>
              <a:t>2026/03/18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CBC1C18-307B-4F68-A007-B5B542270E8D}" type="datetimeFigureOut">
              <a:rPr lang="en-US" smtClean="0"/>
              <a:t>2026/03/18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2026/03/18</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D525BB-DA17-4BA0-B3C8-3AC3ABC827E6}" type="datetimeFigureOut">
              <a:rPr lang="en-US" smtClean="0"/>
              <a:t>2026/03/18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B16C4C9A-3960-41CF-A4E9-2A8FB932454B}" type="datetimeFigureOut">
              <a:rPr lang="en-US" smtClean="0"/>
              <a:t>2026/03/18</a:t>
            </a:fld>
            <a:endParaRPr lang="en-US" dirty="0"/>
          </a:p>
        </p:txBody>
      </p:sp>
      <p:sp>
        <p:nvSpPr>
          <p:cNvPr id="9" name="Slide Number Placeholder 8"/>
          <p:cNvSpPr>
            <a:spLocks noGrp="1"/>
          </p:cNvSpPr>
          <p:nvPr>
            <p:ph type="sldNum" sz="quarter" idx="11"/>
          </p:nvPr>
        </p:nvSpPr>
        <p:spPr/>
        <p:txBody>
          <a:bodyPr/>
          <a:lstStyle/>
          <a:p>
            <a:fld id="{6D22F896-40B5-4ADD-8801-0D06FADFA095}" type="slidenum">
              <a:rPr lang="en-US" smtClean="0"/>
              <a:t>‹Nº›</a:t>
            </a:fld>
            <a:endParaRPr lang="en-US" dirty="0"/>
          </a:p>
        </p:txBody>
      </p:sp>
      <p:sp>
        <p:nvSpPr>
          <p:cNvPr id="10" name="Footer Placeholder 9"/>
          <p:cNvSpPr>
            <a:spLocks noGrp="1"/>
          </p:cNvSpPr>
          <p:nvPr>
            <p:ph type="ftr" sz="quarter" idx="12"/>
          </p:nvPr>
        </p:nvSpPr>
        <p:spPr/>
        <p:txBody>
          <a:bodyPr/>
          <a:lstStyle/>
          <a:p>
            <a:r>
              <a:rPr lang="en-US" smtClean="0"/>
              <a:t>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D22F896-40B5-4ADD-8801-0D06FADFA095}" type="slidenum">
              <a:rPr lang="en-US" smtClean="0"/>
              <a:pPr/>
              <a:t>‹Nº›</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r>
              <a:rPr lang="en-US" smtClean="0"/>
              <a:t>
              </a:t>
            </a:r>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3CBC1C18-307B-4F68-A007-B5B542270E8D}" type="datetimeFigureOut">
              <a:rPr lang="en-US" smtClean="0"/>
              <a:t>2026/03/18</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educarchave@gmail.com" TargetMode="External"/><Relationship Id="rId13" Type="http://schemas.openxmlformats.org/officeDocument/2006/relationships/hyperlink" Target="mailto:psvivianadiaz@gmail.com" TargetMode="External"/><Relationship Id="rId3" Type="http://schemas.openxmlformats.org/officeDocument/2006/relationships/hyperlink" Target="mailto:bladi_12@hotmail.es" TargetMode="External"/><Relationship Id="rId7" Type="http://schemas.openxmlformats.org/officeDocument/2006/relationships/hyperlink" Target="mailto:raul_0706@hotmail.com" TargetMode="External"/><Relationship Id="rId12" Type="http://schemas.openxmlformats.org/officeDocument/2006/relationships/hyperlink" Target="mailto:im.faviodh@yahoo.com" TargetMode="External"/><Relationship Id="rId17" Type="http://schemas.openxmlformats.org/officeDocument/2006/relationships/hyperlink" Target="mailto:luisguedesgamez@gmail.com" TargetMode="External"/><Relationship Id="rId2" Type="http://schemas.openxmlformats.org/officeDocument/2006/relationships/hyperlink" Target="mailto:jumasaav@hotmail.com" TargetMode="External"/><Relationship Id="rId16" Type="http://schemas.openxmlformats.org/officeDocument/2006/relationships/hyperlink" Target="mailto:eneceere@gmail.com" TargetMode="External"/><Relationship Id="rId1" Type="http://schemas.openxmlformats.org/officeDocument/2006/relationships/slideLayout" Target="../slideLayouts/slideLayout2.xml"/><Relationship Id="rId6" Type="http://schemas.openxmlformats.org/officeDocument/2006/relationships/hyperlink" Target="mailto:robinsonangel877@gmail.com" TargetMode="External"/><Relationship Id="rId11" Type="http://schemas.openxmlformats.org/officeDocument/2006/relationships/hyperlink" Target="mailto:cesar.ataya10@gmail.com" TargetMode="External"/><Relationship Id="rId5" Type="http://schemas.openxmlformats.org/officeDocument/2006/relationships/hyperlink" Target="mailto:rafaelperezmolina07@outlook.com" TargetMode="External"/><Relationship Id="rId15" Type="http://schemas.openxmlformats.org/officeDocument/2006/relationships/hyperlink" Target="mailto:leosistembyte@hotmail.com" TargetMode="External"/><Relationship Id="rId10" Type="http://schemas.openxmlformats.org/officeDocument/2006/relationships/hyperlink" Target="mailto:felipepalencia_22@hotmail.com" TargetMode="External"/><Relationship Id="rId4" Type="http://schemas.openxmlformats.org/officeDocument/2006/relationships/hyperlink" Target="mailto:ing.freddymartinez@hotmail.com" TargetMode="External"/><Relationship Id="rId9" Type="http://schemas.openxmlformats.org/officeDocument/2006/relationships/hyperlink" Target="mailto:mariouseche1978@gmail.com" TargetMode="External"/><Relationship Id="rId14" Type="http://schemas.openxmlformats.org/officeDocument/2006/relationships/hyperlink" Target="mailto:jhonyjairepiapinzon@hotmail.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uncionpublica.gov.co/eva/gestornormativo/norma.php?i=339#138.8" TargetMode="External"/><Relationship Id="rId2" Type="http://schemas.openxmlformats.org/officeDocument/2006/relationships/hyperlink" Target="https://www.funcionpublica.gov.co/eva/gestornormativo/norma.php?i=95232#73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uncionpublica.gov.co/eva/gestornormativo/norma.php?i=110675#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42404" y="2049576"/>
            <a:ext cx="8890165" cy="378565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CO" sz="2400" dirty="0" smtClean="0"/>
              <a:t>La ley 1757 de 2015 establece en el articulo 59 que los Presidentes de las Juntas Administradoras Locales, de los Concejos y de las Asambleas y de sus comisiones permanentes, elaborarán un informe de rendición de cuentas del desempeño de la respectiva célula, mínimo, una vez al año dentro de los tres (3) primeros meses.</a:t>
            </a:r>
          </a:p>
          <a:p>
            <a:endParaRPr lang="es-CO" sz="2400" dirty="0"/>
          </a:p>
          <a:p>
            <a:pPr algn="just"/>
            <a:r>
              <a:rPr lang="es-CO" sz="2400" dirty="0" smtClean="0"/>
              <a:t>Los informes correspondientes quedarán a disposición del público de manera permanente en la pagina web y en las oficinas de archivo de la Junta Administradora Local, Concejo o de la Asamblea y en la correspondiente Secretaria General.</a:t>
            </a:r>
            <a:endParaRPr lang="es-CO" sz="2400" dirty="0"/>
          </a:p>
        </p:txBody>
      </p:sp>
      <p:sp>
        <p:nvSpPr>
          <p:cNvPr id="5" name="CuadroTexto 3">
            <a:extLst>
              <a:ext uri="{FF2B5EF4-FFF2-40B4-BE49-F238E27FC236}">
                <a16:creationId xmlns="" xmlns:a16="http://schemas.microsoft.com/office/drawing/2014/main" id="{538B2E36-9EAF-41B3-9E3D-DEEF72536392}"/>
              </a:ext>
            </a:extLst>
          </p:cNvPr>
          <p:cNvSpPr txBox="1"/>
          <p:nvPr/>
        </p:nvSpPr>
        <p:spPr>
          <a:xfrm>
            <a:off x="406401" y="468170"/>
            <a:ext cx="10450286" cy="954107"/>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800" b="1" dirty="0"/>
              <a:t>RENDICION DE CUENTAS CONCEJO DEL MUNICIPIO DE ARAUCA AÑO </a:t>
            </a:r>
            <a:r>
              <a:rPr lang="es-ES" sz="2800" b="1" dirty="0" smtClean="0"/>
              <a:t>2025</a:t>
            </a:r>
            <a:endParaRPr lang="es-CO" sz="2800" b="1" dirty="0"/>
          </a:p>
        </p:txBody>
      </p:sp>
    </p:spTree>
    <p:extLst>
      <p:ext uri="{BB962C8B-B14F-4D97-AF65-F5344CB8AC3E}">
        <p14:creationId xmlns:p14="http://schemas.microsoft.com/office/powerpoint/2010/main" val="423391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a:extLst>
              <a:ext uri="{FF2B5EF4-FFF2-40B4-BE49-F238E27FC236}">
                <a16:creationId xmlns="" xmlns:a16="http://schemas.microsoft.com/office/drawing/2014/main" id="{E71E0937-8AD2-4926-8061-C3404E7E7755}"/>
              </a:ext>
            </a:extLst>
          </p:cNvPr>
          <p:cNvSpPr txBox="1"/>
          <p:nvPr/>
        </p:nvSpPr>
        <p:spPr>
          <a:xfrm>
            <a:off x="647700" y="244562"/>
            <a:ext cx="9919855" cy="707886"/>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800" b="1"/>
            </a:lvl1pPr>
          </a:lstStyle>
          <a:p>
            <a:r>
              <a:rPr lang="es-ES" sz="2000" dirty="0"/>
              <a:t>ESTADO DE ACTIVIDAD FINANCIERA, ECONOMICA, SOCIAL Y AMBIENTAL DEL 01 DE ENERO AL 31 DE DICIEMBRE DE 2025</a:t>
            </a:r>
            <a:endParaRPr lang="es-CO" sz="2000" dirty="0"/>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l="28854" t="16919" r="29749" b="6042"/>
          <a:stretch/>
        </p:blipFill>
        <p:spPr bwMode="auto">
          <a:xfrm>
            <a:off x="3428998" y="1066749"/>
            <a:ext cx="5081155" cy="5573043"/>
          </a:xfrm>
          <a:prstGeom prst="rect">
            <a:avLst/>
          </a:prstGeom>
          <a:ln>
            <a:solidFill>
              <a:srgbClr val="FFC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8422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a:extLst>
              <a:ext uri="{FF2B5EF4-FFF2-40B4-BE49-F238E27FC236}">
                <a16:creationId xmlns="" xmlns:a16="http://schemas.microsoft.com/office/drawing/2014/main" id="{E71E0937-8AD2-4926-8061-C3404E7E7755}"/>
              </a:ext>
            </a:extLst>
          </p:cNvPr>
          <p:cNvSpPr txBox="1"/>
          <p:nvPr/>
        </p:nvSpPr>
        <p:spPr>
          <a:xfrm>
            <a:off x="647700" y="157527"/>
            <a:ext cx="10998199" cy="461665"/>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a:t>BALANCE GENERAL AL 31 DE DICIEMBRE DE </a:t>
            </a:r>
            <a:r>
              <a:rPr lang="es-ES" dirty="0" smtClean="0"/>
              <a:t>2025</a:t>
            </a:r>
            <a:endParaRPr lang="es-CO" dirty="0"/>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28441" t="16259" r="29449" b="7199"/>
          <a:stretch/>
        </p:blipFill>
        <p:spPr bwMode="auto">
          <a:xfrm>
            <a:off x="3001787" y="758710"/>
            <a:ext cx="5772785" cy="5901690"/>
          </a:xfrm>
          <a:prstGeom prst="rect">
            <a:avLst/>
          </a:prstGeom>
          <a:ln>
            <a:solidFill>
              <a:srgbClr val="FFC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549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E71E0937-8AD2-4926-8061-C3404E7E7755}"/>
              </a:ext>
            </a:extLst>
          </p:cNvPr>
          <p:cNvSpPr txBox="1"/>
          <p:nvPr/>
        </p:nvSpPr>
        <p:spPr>
          <a:xfrm>
            <a:off x="647700" y="84957"/>
            <a:ext cx="10998199" cy="461665"/>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a:t>BALANCE GENERAL AL 31 DE DICIEMBRE DE </a:t>
            </a:r>
            <a:r>
              <a:rPr lang="es-ES" dirty="0" smtClean="0"/>
              <a:t>2025</a:t>
            </a:r>
            <a:endParaRPr lang="es-CO" dirty="0"/>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28441" t="16981" r="29026" b="6038"/>
          <a:stretch/>
        </p:blipFill>
        <p:spPr bwMode="auto">
          <a:xfrm>
            <a:off x="2971856" y="694920"/>
            <a:ext cx="5818853" cy="5986435"/>
          </a:xfrm>
          <a:prstGeom prst="rect">
            <a:avLst/>
          </a:prstGeom>
          <a:ln>
            <a:solidFill>
              <a:srgbClr val="FFC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5453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F52CF20A-E04F-400D-B63F-DF3FE9CE6C9F}"/>
              </a:ext>
            </a:extLst>
          </p:cNvPr>
          <p:cNvSpPr txBox="1"/>
          <p:nvPr/>
        </p:nvSpPr>
        <p:spPr>
          <a:xfrm>
            <a:off x="406400" y="101136"/>
            <a:ext cx="10325100" cy="830997"/>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dirty="0"/>
              <a:t>CONTRATACION </a:t>
            </a:r>
            <a:r>
              <a:rPr lang="es-CO" dirty="0" smtClean="0"/>
              <a:t>2025 </a:t>
            </a:r>
            <a:r>
              <a:rPr lang="es-CO" dirty="0"/>
              <a:t>PUBLICADA EN EL SECOP Y RENDIDA A LA CONTRALORIA DEPARTAMENTAL DE </a:t>
            </a:r>
            <a:r>
              <a:rPr lang="es-CO" dirty="0"/>
              <a:t>ARAUCA</a:t>
            </a:r>
            <a:endParaRPr lang="es-CO" dirty="0"/>
          </a:p>
        </p:txBody>
      </p:sp>
      <p:pic>
        <p:nvPicPr>
          <p:cNvPr id="6" name="5 Imagen"/>
          <p:cNvPicPr/>
          <p:nvPr/>
        </p:nvPicPr>
        <p:blipFill rotWithShape="1">
          <a:blip r:embed="rId2" cstate="print">
            <a:extLst>
              <a:ext uri="{28A0092B-C50C-407E-A947-70E740481C1C}">
                <a14:useLocalDpi xmlns:a14="http://schemas.microsoft.com/office/drawing/2010/main" val="0"/>
              </a:ext>
            </a:extLst>
          </a:blip>
          <a:srcRect t="8943" r="1685" b="8130"/>
          <a:stretch/>
        </p:blipFill>
        <p:spPr bwMode="auto">
          <a:xfrm>
            <a:off x="731837" y="1267777"/>
            <a:ext cx="9674225" cy="5056823"/>
          </a:xfrm>
          <a:prstGeom prst="rect">
            <a:avLst/>
          </a:prstGeom>
          <a:ln>
            <a:solidFill>
              <a:srgbClr val="FFC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1385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F52CF20A-E04F-400D-B63F-DF3FE9CE6C9F}"/>
              </a:ext>
            </a:extLst>
          </p:cNvPr>
          <p:cNvSpPr txBox="1"/>
          <p:nvPr/>
        </p:nvSpPr>
        <p:spPr>
          <a:xfrm>
            <a:off x="406400" y="101136"/>
            <a:ext cx="10325100" cy="830997"/>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dirty="0"/>
              <a:t>CONTRATACION </a:t>
            </a:r>
            <a:r>
              <a:rPr lang="es-CO" dirty="0" smtClean="0"/>
              <a:t>2025 </a:t>
            </a:r>
            <a:r>
              <a:rPr lang="es-CO" dirty="0"/>
              <a:t>PUBLICADA EN EL SECOP Y RENDIDA A LA CONTRALORIA DEPARTAMENTAL DE </a:t>
            </a:r>
            <a:r>
              <a:rPr lang="es-CO" dirty="0"/>
              <a:t>ARAUCA</a:t>
            </a:r>
            <a:endParaRPr lang="es-CO" dirty="0"/>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t="9228" r="1532" b="7174"/>
          <a:stretch/>
        </p:blipFill>
        <p:spPr bwMode="auto">
          <a:xfrm>
            <a:off x="774700" y="1188084"/>
            <a:ext cx="9550400" cy="5225415"/>
          </a:xfrm>
          <a:prstGeom prst="rect">
            <a:avLst/>
          </a:prstGeom>
          <a:ln>
            <a:solidFill>
              <a:srgbClr val="FFC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6327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00" t="27390" r="23916" b="8742"/>
          <a:stretch/>
        </p:blipFill>
        <p:spPr bwMode="auto">
          <a:xfrm>
            <a:off x="1839187" y="1103785"/>
            <a:ext cx="8052955" cy="5554725"/>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 name="CuadroTexto 3">
            <a:extLst>
              <a:ext uri="{FF2B5EF4-FFF2-40B4-BE49-F238E27FC236}">
                <a16:creationId xmlns="" xmlns:a16="http://schemas.microsoft.com/office/drawing/2014/main" id="{4D998D25-0314-4798-B25B-F3BAA1B6A562}"/>
              </a:ext>
            </a:extLst>
          </p:cNvPr>
          <p:cNvSpPr txBox="1"/>
          <p:nvPr/>
        </p:nvSpPr>
        <p:spPr>
          <a:xfrm>
            <a:off x="777338" y="101136"/>
            <a:ext cx="9873343" cy="830997"/>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dirty="0"/>
              <a:t>CONCEJO MUNICIPAL DE ARAUCA ESTRUCTURA ORGANIZACIONAL ACTUALIZADA AÑO </a:t>
            </a:r>
            <a:r>
              <a:rPr lang="es-ES" dirty="0" smtClean="0"/>
              <a:t>2025</a:t>
            </a:r>
            <a:endParaRPr lang="es-CO" dirty="0"/>
          </a:p>
        </p:txBody>
      </p:sp>
    </p:spTree>
    <p:extLst>
      <p:ext uri="{BB962C8B-B14F-4D97-AF65-F5344CB8AC3E}">
        <p14:creationId xmlns:p14="http://schemas.microsoft.com/office/powerpoint/2010/main" val="1371342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09144" y="130231"/>
            <a:ext cx="9600683" cy="400110"/>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400" b="1"/>
            </a:lvl1pPr>
          </a:lstStyle>
          <a:p>
            <a:r>
              <a:rPr lang="es-CO" sz="2000" dirty="0"/>
              <a:t>La Mesa Directiva que presenta la Rendición de Cuentas del año </a:t>
            </a:r>
            <a:r>
              <a:rPr lang="es-CO" sz="2000" dirty="0" smtClean="0"/>
              <a:t>2025 </a:t>
            </a:r>
            <a:r>
              <a:rPr lang="es-CO" sz="2000" dirty="0"/>
              <a:t>es la del año </a:t>
            </a:r>
            <a:r>
              <a:rPr lang="es-CO" sz="2000" dirty="0" smtClean="0"/>
              <a:t>2026.</a:t>
            </a:r>
            <a:endParaRPr lang="es-CO" sz="2000" dirty="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67" t="20000" r="50666" b="8000"/>
          <a:stretch/>
        </p:blipFill>
        <p:spPr bwMode="auto">
          <a:xfrm>
            <a:off x="2882900" y="774700"/>
            <a:ext cx="5283200" cy="5842000"/>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350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09109" y="2425699"/>
            <a:ext cx="4343400" cy="1200329"/>
          </a:xfrm>
          <a:prstGeom prst="rect">
            <a:avLst/>
          </a:prstGeom>
          <a:effectLst>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7200" b="1" dirty="0" smtClean="0">
                <a:solidFill>
                  <a:schemeClr val="accent3"/>
                </a:solidFill>
              </a:rPr>
              <a:t>GRACIAS</a:t>
            </a:r>
            <a:r>
              <a:rPr lang="es-ES" dirty="0" smtClean="0"/>
              <a:t> </a:t>
            </a:r>
            <a:endParaRPr lang="es-CO" dirty="0"/>
          </a:p>
        </p:txBody>
      </p:sp>
    </p:spTree>
    <p:extLst>
      <p:ext uri="{BB962C8B-B14F-4D97-AF65-F5344CB8AC3E}">
        <p14:creationId xmlns:p14="http://schemas.microsoft.com/office/powerpoint/2010/main" val="1333931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6336C059-12F9-4D85-A76C-8B9DCFAD23B5}"/>
              </a:ext>
            </a:extLst>
          </p:cNvPr>
          <p:cNvSpPr txBox="1"/>
          <p:nvPr/>
        </p:nvSpPr>
        <p:spPr>
          <a:xfrm>
            <a:off x="3269100" y="76683"/>
            <a:ext cx="5612235" cy="523220"/>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8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dirty="0"/>
              <a:t>CONCEJALES Y DIRECTIVA AÑO </a:t>
            </a:r>
            <a:r>
              <a:rPr lang="es-ES" dirty="0" smtClean="0"/>
              <a:t>2025</a:t>
            </a:r>
            <a:endParaRPr lang="es-CO" dirty="0"/>
          </a:p>
        </p:txBody>
      </p:sp>
      <p:graphicFrame>
        <p:nvGraphicFramePr>
          <p:cNvPr id="2" name="1 Tabla"/>
          <p:cNvGraphicFramePr>
            <a:graphicFrameLocks noGrp="1"/>
          </p:cNvGraphicFramePr>
          <p:nvPr>
            <p:extLst>
              <p:ext uri="{D42A27DB-BD31-4B8C-83A1-F6EECF244321}">
                <p14:modId xmlns:p14="http://schemas.microsoft.com/office/powerpoint/2010/main" val="2738661367"/>
              </p:ext>
            </p:extLst>
          </p:nvPr>
        </p:nvGraphicFramePr>
        <p:xfrm>
          <a:off x="218040" y="740010"/>
          <a:ext cx="10856359" cy="6026425"/>
        </p:xfrm>
        <a:graphic>
          <a:graphicData uri="http://schemas.openxmlformats.org/drawingml/2006/table">
            <a:tbl>
              <a:tblPr>
                <a:tableStyleId>{5C22544A-7EE6-4342-B048-85BDC9FD1C3A}</a:tableStyleId>
              </a:tblPr>
              <a:tblGrid>
                <a:gridCol w="451088"/>
                <a:gridCol w="2988472"/>
                <a:gridCol w="1146629"/>
                <a:gridCol w="1074057"/>
                <a:gridCol w="2293257"/>
                <a:gridCol w="653143"/>
                <a:gridCol w="943428"/>
                <a:gridCol w="1306285"/>
              </a:tblGrid>
              <a:tr h="465630">
                <a:tc>
                  <a:txBody>
                    <a:bodyPr/>
                    <a:lstStyle/>
                    <a:p>
                      <a:pPr algn="ctr" fontAlgn="ctr"/>
                      <a:r>
                        <a:rPr lang="es-CO" sz="1200" b="1" u="none" strike="noStrike" dirty="0">
                          <a:effectLst/>
                        </a:rPr>
                        <a:t>ITEM</a:t>
                      </a:r>
                      <a:endParaRPr lang="es-CO" sz="1200" b="1" i="0" u="none" strike="noStrike" dirty="0">
                        <a:solidFill>
                          <a:srgbClr val="000000"/>
                        </a:solidFill>
                        <a:effectLst/>
                        <a:latin typeface="Calibri"/>
                      </a:endParaRPr>
                    </a:p>
                  </a:txBody>
                  <a:tcPr marL="8346" marR="8346" marT="8346" marB="0" anchor="ctr">
                    <a:solidFill>
                      <a:schemeClr val="bg1">
                        <a:lumMod val="85000"/>
                      </a:schemeClr>
                    </a:solidFill>
                  </a:tcPr>
                </a:tc>
                <a:tc>
                  <a:txBody>
                    <a:bodyPr/>
                    <a:lstStyle/>
                    <a:p>
                      <a:pPr algn="ctr" fontAlgn="ctr"/>
                      <a:r>
                        <a:rPr lang="es-CO" sz="1200" b="1" u="none" strike="noStrike" dirty="0">
                          <a:effectLst/>
                        </a:rPr>
                        <a:t>NOMBRE COMPLETO </a:t>
                      </a:r>
                      <a:endParaRPr lang="es-CO" sz="1200" b="1" i="0" u="none" strike="noStrike" dirty="0">
                        <a:solidFill>
                          <a:srgbClr val="000000"/>
                        </a:solidFill>
                        <a:effectLst/>
                        <a:latin typeface="Arial"/>
                      </a:endParaRPr>
                    </a:p>
                  </a:txBody>
                  <a:tcPr marL="8346" marR="8346" marT="8346" marB="0" anchor="ctr">
                    <a:solidFill>
                      <a:schemeClr val="bg1">
                        <a:lumMod val="85000"/>
                      </a:schemeClr>
                    </a:solidFill>
                  </a:tcPr>
                </a:tc>
                <a:tc>
                  <a:txBody>
                    <a:bodyPr/>
                    <a:lstStyle/>
                    <a:p>
                      <a:pPr algn="ctr" fontAlgn="ctr"/>
                      <a:r>
                        <a:rPr lang="es-CO" sz="1200" b="1" u="none" strike="noStrike" dirty="0">
                          <a:effectLst/>
                        </a:rPr>
                        <a:t>CEDULA </a:t>
                      </a:r>
                      <a:endParaRPr lang="es-CO" sz="1200" b="1" i="0" u="none" strike="noStrike" dirty="0">
                        <a:solidFill>
                          <a:srgbClr val="000000"/>
                        </a:solidFill>
                        <a:effectLst/>
                        <a:latin typeface="Calibri"/>
                      </a:endParaRPr>
                    </a:p>
                  </a:txBody>
                  <a:tcPr marL="8346" marR="8346" marT="8346" marB="0" anchor="ctr">
                    <a:solidFill>
                      <a:schemeClr val="bg1">
                        <a:lumMod val="85000"/>
                      </a:schemeClr>
                    </a:solidFill>
                  </a:tcPr>
                </a:tc>
                <a:tc>
                  <a:txBody>
                    <a:bodyPr/>
                    <a:lstStyle/>
                    <a:p>
                      <a:pPr algn="ctr" fontAlgn="ctr"/>
                      <a:r>
                        <a:rPr lang="es-CO" sz="1200" b="1" u="none" strike="noStrike">
                          <a:effectLst/>
                        </a:rPr>
                        <a:t>TELEFONO</a:t>
                      </a:r>
                      <a:endParaRPr lang="es-CO" sz="1200" b="1" i="0" u="none" strike="noStrike">
                        <a:solidFill>
                          <a:srgbClr val="000000"/>
                        </a:solidFill>
                        <a:effectLst/>
                        <a:latin typeface="Calibri"/>
                      </a:endParaRPr>
                    </a:p>
                  </a:txBody>
                  <a:tcPr marL="8346" marR="8346" marT="8346" marB="0" anchor="ctr">
                    <a:solidFill>
                      <a:schemeClr val="bg1">
                        <a:lumMod val="85000"/>
                      </a:schemeClr>
                    </a:solidFill>
                  </a:tcPr>
                </a:tc>
                <a:tc>
                  <a:txBody>
                    <a:bodyPr/>
                    <a:lstStyle/>
                    <a:p>
                      <a:pPr algn="ctr" fontAlgn="ctr"/>
                      <a:r>
                        <a:rPr lang="es-CO" sz="1200" b="1" u="none" strike="noStrike">
                          <a:effectLst/>
                        </a:rPr>
                        <a:t>CORREO</a:t>
                      </a:r>
                      <a:endParaRPr lang="es-CO" sz="1200" b="1" i="0" u="none" strike="noStrike">
                        <a:solidFill>
                          <a:srgbClr val="000000"/>
                        </a:solidFill>
                        <a:effectLst/>
                        <a:latin typeface="Calibri"/>
                      </a:endParaRPr>
                    </a:p>
                  </a:txBody>
                  <a:tcPr marL="8346" marR="8346" marT="8346" marB="0" anchor="ctr">
                    <a:solidFill>
                      <a:schemeClr val="bg1">
                        <a:lumMod val="85000"/>
                      </a:schemeClr>
                    </a:solidFill>
                  </a:tcPr>
                </a:tc>
                <a:tc>
                  <a:txBody>
                    <a:bodyPr/>
                    <a:lstStyle/>
                    <a:p>
                      <a:pPr algn="ctr" fontAlgn="ctr"/>
                      <a:r>
                        <a:rPr lang="es-CO" sz="1000" b="1" u="none" strike="noStrike">
                          <a:effectLst/>
                        </a:rPr>
                        <a:t>MUNICIPIO</a:t>
                      </a:r>
                      <a:endParaRPr lang="es-CO" sz="1000" b="1" i="0" u="none" strike="noStrike">
                        <a:solidFill>
                          <a:srgbClr val="000000"/>
                        </a:solidFill>
                        <a:effectLst/>
                        <a:latin typeface="Calibri"/>
                      </a:endParaRPr>
                    </a:p>
                  </a:txBody>
                  <a:tcPr marL="8346" marR="8346" marT="8346" marB="0" anchor="ctr">
                    <a:solidFill>
                      <a:schemeClr val="bg1">
                        <a:lumMod val="85000"/>
                      </a:schemeClr>
                    </a:solidFill>
                  </a:tcPr>
                </a:tc>
                <a:tc>
                  <a:txBody>
                    <a:bodyPr/>
                    <a:lstStyle/>
                    <a:p>
                      <a:pPr algn="ctr" fontAlgn="ctr"/>
                      <a:r>
                        <a:rPr lang="es-CO" sz="1000" b="1" u="none" strike="noStrike" dirty="0">
                          <a:effectLst/>
                        </a:rPr>
                        <a:t>DEPARTAMENTO</a:t>
                      </a:r>
                      <a:endParaRPr lang="es-CO" sz="1000" b="1" i="0" u="none" strike="noStrike" dirty="0">
                        <a:solidFill>
                          <a:srgbClr val="000000"/>
                        </a:solidFill>
                        <a:effectLst/>
                        <a:latin typeface="Calibri"/>
                      </a:endParaRPr>
                    </a:p>
                  </a:txBody>
                  <a:tcPr marL="8346" marR="8346" marT="8346" marB="0" anchor="ctr">
                    <a:solidFill>
                      <a:schemeClr val="bg1">
                        <a:lumMod val="85000"/>
                      </a:schemeClr>
                    </a:solidFill>
                  </a:tcPr>
                </a:tc>
                <a:tc>
                  <a:txBody>
                    <a:bodyPr/>
                    <a:lstStyle/>
                    <a:p>
                      <a:pPr algn="ctr" fontAlgn="ctr"/>
                      <a:r>
                        <a:rPr lang="es-CO" sz="1200" b="1" u="none" strike="noStrike" dirty="0">
                          <a:effectLst/>
                        </a:rPr>
                        <a:t>CARGO </a:t>
                      </a:r>
                      <a:endParaRPr lang="es-CO" sz="1200" b="1" i="0" u="none" strike="noStrike" dirty="0">
                        <a:solidFill>
                          <a:srgbClr val="000000"/>
                        </a:solidFill>
                        <a:effectLst/>
                        <a:latin typeface="Calibri"/>
                      </a:endParaRPr>
                    </a:p>
                  </a:txBody>
                  <a:tcPr marL="8346" marR="8346" marT="8346" marB="0" anchor="ctr">
                    <a:solidFill>
                      <a:schemeClr val="bg1">
                        <a:lumMod val="85000"/>
                      </a:schemeClr>
                    </a:solidFill>
                  </a:tcPr>
                </a:tc>
              </a:tr>
              <a:tr h="272720">
                <a:tc>
                  <a:txBody>
                    <a:bodyPr/>
                    <a:lstStyle/>
                    <a:p>
                      <a:pPr algn="ctr" fontAlgn="b"/>
                      <a:r>
                        <a:rPr lang="es-CO" sz="1200" u="none" strike="noStrike" dirty="0">
                          <a:effectLst/>
                        </a:rPr>
                        <a:t>1</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JUAN MANUEL SALGUERO ÁVILA</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dirty="0">
                          <a:effectLst/>
                        </a:rPr>
                        <a:t>1,116,785,595</a:t>
                      </a:r>
                      <a:endParaRPr lang="es-CO" sz="1100" b="0" i="0" u="none" strike="noStrike" dirty="0">
                        <a:solidFill>
                          <a:srgbClr val="000000"/>
                        </a:solidFill>
                        <a:effectLst/>
                        <a:latin typeface="Calibri"/>
                      </a:endParaRPr>
                    </a:p>
                  </a:txBody>
                  <a:tcPr marL="8346" marR="8346" marT="8346" marB="0" anchor="ctr"/>
                </a:tc>
                <a:tc>
                  <a:txBody>
                    <a:bodyPr/>
                    <a:lstStyle/>
                    <a:p>
                      <a:pPr algn="r" fontAlgn="ctr"/>
                      <a:r>
                        <a:rPr lang="es-CO" sz="1100" u="none" strike="noStrike">
                          <a:effectLst/>
                        </a:rPr>
                        <a:t>3213727294</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2"/>
                        </a:rPr>
                        <a:t>jumasaav@hotmail.com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391388">
                <a:tc>
                  <a:txBody>
                    <a:bodyPr/>
                    <a:lstStyle/>
                    <a:p>
                      <a:pPr algn="ctr" fontAlgn="b"/>
                      <a:r>
                        <a:rPr lang="es-CO" sz="1200" u="none" strike="noStrike" dirty="0">
                          <a:effectLst/>
                        </a:rPr>
                        <a:t>2</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BLADIMIR FRANCISCO RIAY MILLAN</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dirty="0">
                          <a:effectLst/>
                        </a:rPr>
                        <a:t>1,116,789,678</a:t>
                      </a:r>
                      <a:endParaRPr lang="es-CO" sz="1100" b="0" i="0" u="none" strike="noStrike" dirty="0">
                        <a:solidFill>
                          <a:srgbClr val="000000"/>
                        </a:solidFill>
                        <a:effectLst/>
                        <a:latin typeface="Calibri"/>
                      </a:endParaRPr>
                    </a:p>
                  </a:txBody>
                  <a:tcPr marL="8346" marR="8346" marT="8346" marB="0" anchor="ctr"/>
                </a:tc>
                <a:tc>
                  <a:txBody>
                    <a:bodyPr/>
                    <a:lstStyle/>
                    <a:p>
                      <a:pPr algn="r" fontAlgn="ctr"/>
                      <a:r>
                        <a:rPr lang="es-CO" sz="1100" u="none" strike="noStrike">
                          <a:effectLst/>
                        </a:rPr>
                        <a:t>3205720319</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3"/>
                        </a:rPr>
                        <a:t>bladi_12@hotmail.es</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b="0" i="0" u="none" strike="noStrike" dirty="0" smtClean="0">
                          <a:solidFill>
                            <a:schemeClr val="dk1"/>
                          </a:solidFill>
                          <a:effectLst/>
                          <a:latin typeface="+mn-lt"/>
                        </a:rPr>
                        <a:t>Concejal</a:t>
                      </a:r>
                      <a:endParaRPr lang="es-CO" sz="1100" b="1" i="0" u="none" strike="noStrike" dirty="0">
                        <a:solidFill>
                          <a:srgbClr val="000000"/>
                        </a:solidFill>
                        <a:effectLst/>
                        <a:latin typeface="Calibri"/>
                      </a:endParaRPr>
                    </a:p>
                  </a:txBody>
                  <a:tcPr marL="8346" marR="8346" marT="8346" marB="0" anchor="b"/>
                </a:tc>
              </a:tr>
              <a:tr h="396347">
                <a:tc>
                  <a:txBody>
                    <a:bodyPr/>
                    <a:lstStyle/>
                    <a:p>
                      <a:pPr algn="ctr" fontAlgn="b"/>
                      <a:r>
                        <a:rPr lang="es-CO" sz="1200" u="none" strike="noStrike" dirty="0">
                          <a:effectLst/>
                        </a:rPr>
                        <a:t>3</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FREDDY ALEJANDRO MARTINEZ ROMERO</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dirty="0">
                          <a:effectLst/>
                        </a:rPr>
                        <a:t>1,098,736,937</a:t>
                      </a:r>
                      <a:endParaRPr lang="es-CO" sz="1100" b="0" i="0" u="none" strike="noStrike" dirty="0">
                        <a:solidFill>
                          <a:srgbClr val="000000"/>
                        </a:solidFill>
                        <a:effectLst/>
                        <a:latin typeface="Calibri"/>
                      </a:endParaRPr>
                    </a:p>
                  </a:txBody>
                  <a:tcPr marL="8346" marR="8346" marT="8346" marB="0" anchor="ctr"/>
                </a:tc>
                <a:tc>
                  <a:txBody>
                    <a:bodyPr/>
                    <a:lstStyle/>
                    <a:p>
                      <a:pPr algn="r" fontAlgn="ctr"/>
                      <a:r>
                        <a:rPr lang="es-CO" sz="1100" u="none" strike="noStrike">
                          <a:effectLst/>
                        </a:rPr>
                        <a:t>3176677242</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4"/>
                        </a:rPr>
                        <a:t>ing.freddymartinez@hotmail.com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356472">
                <a:tc>
                  <a:txBody>
                    <a:bodyPr/>
                    <a:lstStyle/>
                    <a:p>
                      <a:pPr algn="ctr" fontAlgn="b"/>
                      <a:r>
                        <a:rPr lang="es-CO" sz="1200" u="none" strike="noStrike" dirty="0">
                          <a:effectLst/>
                        </a:rPr>
                        <a:t>4</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RAFAEL LEONARDO PEREZ MOLINA</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a:effectLst/>
                        </a:rPr>
                        <a:t>1,095,832,605</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3225116381</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5"/>
                        </a:rPr>
                        <a:t>rafaelperezmolina07@outlook.com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425708">
                <a:tc>
                  <a:txBody>
                    <a:bodyPr/>
                    <a:lstStyle/>
                    <a:p>
                      <a:pPr algn="ctr" fontAlgn="b"/>
                      <a:r>
                        <a:rPr lang="es-CO" sz="1200" u="none" strike="noStrike" dirty="0">
                          <a:effectLst/>
                        </a:rPr>
                        <a:t>5</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ANGEL ROBINSON CARRILLO SANGUINO</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a:effectLst/>
                        </a:rPr>
                        <a:t>1,116,799,253</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3178724704</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6"/>
                        </a:rPr>
                        <a:t>robinsonangel877@gmail.com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dirty="0">
                          <a:effectLst/>
                        </a:rPr>
                        <a:t>Concejal</a:t>
                      </a:r>
                      <a:endParaRPr lang="es-CO" sz="1100" b="0" i="0" u="none" strike="noStrike" dirty="0">
                        <a:solidFill>
                          <a:srgbClr val="000000"/>
                        </a:solidFill>
                        <a:effectLst/>
                        <a:latin typeface="Calibri"/>
                      </a:endParaRPr>
                    </a:p>
                  </a:txBody>
                  <a:tcPr marL="8346" marR="8346" marT="8346" marB="0" anchor="b"/>
                </a:tc>
              </a:tr>
              <a:tr h="348069">
                <a:tc>
                  <a:txBody>
                    <a:bodyPr/>
                    <a:lstStyle/>
                    <a:p>
                      <a:pPr algn="ctr" fontAlgn="b"/>
                      <a:r>
                        <a:rPr lang="es-CO" sz="1200" u="none" strike="noStrike" dirty="0">
                          <a:effectLst/>
                        </a:rPr>
                        <a:t>6</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RAUL ALFONSO CISNEROS PARRA</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a:effectLst/>
                        </a:rPr>
                        <a:t>1,116,784,297</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3182162911</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7"/>
                        </a:rPr>
                        <a:t>raul_ _0706@hotmail.com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dirty="0">
                          <a:effectLst/>
                        </a:rPr>
                        <a:t>Arauca</a:t>
                      </a:r>
                      <a:endParaRPr lang="es-CO" sz="1100" b="0" i="0" u="none" strike="noStrike" dirty="0">
                        <a:solidFill>
                          <a:srgbClr val="000000"/>
                        </a:solidFill>
                        <a:effectLst/>
                        <a:latin typeface="Calibri"/>
                      </a:endParaRPr>
                    </a:p>
                  </a:txBody>
                  <a:tcPr marL="8346" marR="8346" marT="8346" marB="0" anchor="b"/>
                </a:tc>
                <a:tc>
                  <a:txBody>
                    <a:bodyPr/>
                    <a:lstStyle/>
                    <a:p>
                      <a:pPr algn="l" fontAlgn="b"/>
                      <a:r>
                        <a:rPr lang="es-CO" sz="1100" b="0" i="0" u="none" strike="noStrike" dirty="0" smtClean="0">
                          <a:solidFill>
                            <a:schemeClr val="dk1"/>
                          </a:solidFill>
                          <a:effectLst/>
                          <a:latin typeface="+mn-lt"/>
                        </a:rPr>
                        <a:t>PRESIDENTE</a:t>
                      </a:r>
                      <a:endParaRPr lang="es-CO" sz="1100" b="0" i="0" u="none" strike="noStrike" dirty="0">
                        <a:solidFill>
                          <a:srgbClr val="000000"/>
                        </a:solidFill>
                        <a:effectLst/>
                        <a:latin typeface="Calibri"/>
                      </a:endParaRPr>
                    </a:p>
                  </a:txBody>
                  <a:tcPr marL="8346" marR="8346" marT="8346" marB="0" anchor="b"/>
                </a:tc>
              </a:tr>
              <a:tr h="272720">
                <a:tc>
                  <a:txBody>
                    <a:bodyPr/>
                    <a:lstStyle/>
                    <a:p>
                      <a:pPr algn="ctr" fontAlgn="b"/>
                      <a:r>
                        <a:rPr lang="es-CO" sz="1200" u="none" strike="noStrike" dirty="0">
                          <a:effectLst/>
                        </a:rPr>
                        <a:t>7</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DAVID EDUARDO CHAVEZ ARANA</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dirty="0">
                          <a:effectLst/>
                        </a:rPr>
                        <a:t>1,116,802,825</a:t>
                      </a:r>
                      <a:endParaRPr lang="es-CO" sz="1100" b="0" i="0" u="none" strike="noStrike" dirty="0">
                        <a:solidFill>
                          <a:srgbClr val="000000"/>
                        </a:solidFill>
                        <a:effectLst/>
                        <a:latin typeface="Calibri"/>
                      </a:endParaRPr>
                    </a:p>
                  </a:txBody>
                  <a:tcPr marL="8346" marR="8346" marT="8346" marB="0" anchor="ctr"/>
                </a:tc>
                <a:tc>
                  <a:txBody>
                    <a:bodyPr/>
                    <a:lstStyle/>
                    <a:p>
                      <a:pPr algn="r" fontAlgn="ctr"/>
                      <a:r>
                        <a:rPr lang="es-CO" sz="1100" u="none" strike="noStrike" dirty="0">
                          <a:effectLst/>
                        </a:rPr>
                        <a:t>3112872670</a:t>
                      </a:r>
                      <a:endParaRPr lang="es-CO" sz="1100" b="0" i="0" u="none" strike="noStrike" dirty="0">
                        <a:solidFill>
                          <a:srgbClr val="000000"/>
                        </a:solidFill>
                        <a:effectLst/>
                        <a:latin typeface="Calibri"/>
                      </a:endParaRPr>
                    </a:p>
                  </a:txBody>
                  <a:tcPr marL="8346" marR="8346" marT="8346" marB="0" anchor="ctr"/>
                </a:tc>
                <a:tc>
                  <a:txBody>
                    <a:bodyPr/>
                    <a:lstStyle/>
                    <a:p>
                      <a:pPr algn="ctr" fontAlgn="ctr"/>
                      <a:r>
                        <a:rPr lang="es-CO" sz="1100" u="sng" strike="noStrike" dirty="0">
                          <a:effectLst/>
                          <a:hlinkClick r:id="rId8"/>
                        </a:rPr>
                        <a:t>educarchave@gmail.com</a:t>
                      </a:r>
                      <a:endParaRPr lang="es-CO" sz="1100" b="0" i="0" u="sng" strike="noStrike" dirty="0">
                        <a:solidFill>
                          <a:srgbClr val="0563C1"/>
                        </a:solidFill>
                        <a:effectLst/>
                        <a:latin typeface="Calibri"/>
                      </a:endParaRPr>
                    </a:p>
                  </a:txBody>
                  <a:tcPr marL="8346" marR="8346" marT="8346" marB="0" anchor="ctr"/>
                </a:tc>
                <a:tc>
                  <a:txBody>
                    <a:bodyPr/>
                    <a:lstStyle/>
                    <a:p>
                      <a:pPr algn="l" fontAlgn="b"/>
                      <a:r>
                        <a:rPr lang="es-CO" sz="1100" u="none" strike="noStrike" dirty="0">
                          <a:effectLst/>
                        </a:rPr>
                        <a:t>Arauca</a:t>
                      </a:r>
                      <a:endParaRPr lang="es-CO" sz="1100" b="0" i="0" u="none" strike="noStrike" dirty="0">
                        <a:solidFill>
                          <a:srgbClr val="000000"/>
                        </a:solidFill>
                        <a:effectLst/>
                        <a:latin typeface="Calibri"/>
                      </a:endParaRPr>
                    </a:p>
                  </a:txBody>
                  <a:tcPr marL="8346" marR="8346" marT="8346" marB="0" anchor="b"/>
                </a:tc>
                <a:tc>
                  <a:txBody>
                    <a:bodyPr/>
                    <a:lstStyle/>
                    <a:p>
                      <a:pPr algn="l" fontAlgn="b"/>
                      <a:r>
                        <a:rPr lang="es-CO" sz="1100" u="none" strike="noStrike" dirty="0">
                          <a:effectLst/>
                        </a:rPr>
                        <a:t>Arauca</a:t>
                      </a:r>
                      <a:endParaRPr lang="es-CO" sz="1100" b="0" i="0" u="none" strike="noStrike" dirty="0">
                        <a:solidFill>
                          <a:srgbClr val="000000"/>
                        </a:solidFill>
                        <a:effectLst/>
                        <a:latin typeface="Calibri"/>
                      </a:endParaRPr>
                    </a:p>
                  </a:txBody>
                  <a:tcPr marL="8346" marR="8346" marT="8346" marB="0" anchor="b"/>
                </a:tc>
                <a:tc>
                  <a:txBody>
                    <a:bodyPr/>
                    <a:lstStyle/>
                    <a:p>
                      <a:pPr algn="l" fontAlgn="b"/>
                      <a:r>
                        <a:rPr lang="es-CO" sz="1100" b="0" i="0" u="none" strike="noStrike" dirty="0" smtClean="0">
                          <a:solidFill>
                            <a:schemeClr val="dk1"/>
                          </a:solidFill>
                          <a:effectLst/>
                          <a:latin typeface="+mn-lt"/>
                        </a:rPr>
                        <a:t>1°</a:t>
                      </a:r>
                      <a:r>
                        <a:rPr lang="es-CO" sz="1100" b="0" i="0" u="none" strike="noStrike" baseline="0" dirty="0" smtClean="0">
                          <a:solidFill>
                            <a:schemeClr val="dk1"/>
                          </a:solidFill>
                          <a:effectLst/>
                          <a:latin typeface="+mn-lt"/>
                        </a:rPr>
                        <a:t> Vicepresidente</a:t>
                      </a:r>
                      <a:endParaRPr lang="es-CO" sz="1100" b="0" i="0" u="none" strike="noStrike" dirty="0">
                        <a:solidFill>
                          <a:srgbClr val="000000"/>
                        </a:solidFill>
                        <a:effectLst/>
                        <a:latin typeface="Calibri"/>
                      </a:endParaRPr>
                    </a:p>
                  </a:txBody>
                  <a:tcPr marL="8346" marR="8346" marT="8346" marB="0" anchor="b"/>
                </a:tc>
              </a:tr>
              <a:tr h="375335">
                <a:tc>
                  <a:txBody>
                    <a:bodyPr/>
                    <a:lstStyle/>
                    <a:p>
                      <a:pPr algn="ctr" fontAlgn="b"/>
                      <a:r>
                        <a:rPr lang="es-CO" sz="1200" u="none" strike="noStrike" dirty="0">
                          <a:effectLst/>
                        </a:rPr>
                        <a:t>8</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a:effectLst/>
                        </a:rPr>
                        <a:t>MARIO ALFONSO USECHE TORRES</a:t>
                      </a:r>
                      <a:endParaRPr lang="es-CO" sz="12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dirty="0">
                          <a:effectLst/>
                        </a:rPr>
                        <a:t>13,715,936</a:t>
                      </a:r>
                      <a:endParaRPr lang="es-CO" sz="1100" b="0" i="0" u="none" strike="noStrike" dirty="0">
                        <a:solidFill>
                          <a:srgbClr val="000000"/>
                        </a:solidFill>
                        <a:effectLst/>
                        <a:latin typeface="Calibri"/>
                      </a:endParaRPr>
                    </a:p>
                  </a:txBody>
                  <a:tcPr marL="8346" marR="8346" marT="8346" marB="0" anchor="ctr"/>
                </a:tc>
                <a:tc>
                  <a:txBody>
                    <a:bodyPr/>
                    <a:lstStyle/>
                    <a:p>
                      <a:pPr algn="r" fontAlgn="ctr"/>
                      <a:r>
                        <a:rPr lang="es-CO" sz="1100" u="none" strike="noStrike">
                          <a:effectLst/>
                        </a:rPr>
                        <a:t>3124325885</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dirty="0">
                          <a:effectLst/>
                          <a:hlinkClick r:id="rId9"/>
                        </a:rPr>
                        <a:t>mariouseche1978@gmail.com</a:t>
                      </a:r>
                      <a:endParaRPr lang="es-CO" sz="1100" b="0" i="0" u="sng" strike="noStrike" dirty="0">
                        <a:solidFill>
                          <a:srgbClr val="0563C1"/>
                        </a:solidFill>
                        <a:effectLst/>
                        <a:latin typeface="Calibri"/>
                      </a:endParaRPr>
                    </a:p>
                  </a:txBody>
                  <a:tcPr marL="8346" marR="8346" marT="8346" marB="0" anchor="ctr"/>
                </a:tc>
                <a:tc>
                  <a:txBody>
                    <a:bodyPr/>
                    <a:lstStyle/>
                    <a:p>
                      <a:pPr algn="l" fontAlgn="b"/>
                      <a:r>
                        <a:rPr lang="es-CO" sz="1100" u="none" strike="noStrike" dirty="0">
                          <a:effectLst/>
                        </a:rPr>
                        <a:t>Arauca</a:t>
                      </a:r>
                      <a:endParaRPr lang="es-CO" sz="1100" b="0" i="0" u="none" strike="noStrike" dirty="0">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327257">
                <a:tc>
                  <a:txBody>
                    <a:bodyPr/>
                    <a:lstStyle/>
                    <a:p>
                      <a:pPr algn="ctr" fontAlgn="b"/>
                      <a:r>
                        <a:rPr lang="es-CO" sz="1200" u="none" strike="noStrike" dirty="0">
                          <a:effectLst/>
                        </a:rPr>
                        <a:t>9</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a:effectLst/>
                        </a:rPr>
                        <a:t>ANDRÉS FELIPE PALENCIA CÓRDOBA</a:t>
                      </a:r>
                      <a:endParaRPr lang="es-CO" sz="12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dirty="0">
                          <a:effectLst/>
                        </a:rPr>
                        <a:t>1,116,796,178</a:t>
                      </a:r>
                      <a:endParaRPr lang="es-CO" sz="1100" b="0" i="0" u="none" strike="noStrike" dirty="0">
                        <a:solidFill>
                          <a:srgbClr val="000000"/>
                        </a:solidFill>
                        <a:effectLst/>
                        <a:latin typeface="Calibri"/>
                      </a:endParaRPr>
                    </a:p>
                  </a:txBody>
                  <a:tcPr marL="8346" marR="8346" marT="8346" marB="0" anchor="ctr"/>
                </a:tc>
                <a:tc>
                  <a:txBody>
                    <a:bodyPr/>
                    <a:lstStyle/>
                    <a:p>
                      <a:pPr algn="r" fontAlgn="ctr"/>
                      <a:r>
                        <a:rPr lang="es-CO" sz="1100" u="none" strike="noStrike">
                          <a:effectLst/>
                        </a:rPr>
                        <a:t>3102610721</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0"/>
                        </a:rPr>
                        <a:t>felipepalencia_22@hotmail.com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b="0" i="0" u="none" strike="noStrike" dirty="0" smtClean="0">
                          <a:solidFill>
                            <a:schemeClr val="dk1"/>
                          </a:solidFill>
                          <a:effectLst/>
                          <a:latin typeface="+mn-lt"/>
                        </a:rPr>
                        <a:t>Concejal</a:t>
                      </a:r>
                      <a:endParaRPr lang="es-CO" sz="1100" b="1" i="0" u="none" strike="noStrike" dirty="0">
                        <a:solidFill>
                          <a:srgbClr val="000000"/>
                        </a:solidFill>
                        <a:effectLst/>
                        <a:latin typeface="Calibri"/>
                      </a:endParaRPr>
                    </a:p>
                  </a:txBody>
                  <a:tcPr marL="8346" marR="8346" marT="8346" marB="0" anchor="b"/>
                </a:tc>
              </a:tr>
              <a:tr h="366723">
                <a:tc>
                  <a:txBody>
                    <a:bodyPr/>
                    <a:lstStyle/>
                    <a:p>
                      <a:pPr algn="ctr" fontAlgn="b"/>
                      <a:r>
                        <a:rPr lang="es-CO" sz="1200" u="none" strike="noStrike" dirty="0">
                          <a:effectLst/>
                        </a:rPr>
                        <a:t>10</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a:effectLst/>
                        </a:rPr>
                        <a:t>CESAR ARMANDO ATAYA LÓPEZ</a:t>
                      </a:r>
                      <a:endParaRPr lang="es-CO" sz="12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dirty="0">
                          <a:effectLst/>
                        </a:rPr>
                        <a:t>1,116,799,480</a:t>
                      </a:r>
                      <a:endParaRPr lang="es-CO" sz="1100" b="0" i="0" u="none" strike="noStrike" dirty="0">
                        <a:solidFill>
                          <a:srgbClr val="000000"/>
                        </a:solidFill>
                        <a:effectLst/>
                        <a:latin typeface="Calibri"/>
                      </a:endParaRPr>
                    </a:p>
                  </a:txBody>
                  <a:tcPr marL="8346" marR="8346" marT="8346" marB="0" anchor="ctr"/>
                </a:tc>
                <a:tc>
                  <a:txBody>
                    <a:bodyPr/>
                    <a:lstStyle/>
                    <a:p>
                      <a:pPr algn="r" fontAlgn="ctr"/>
                      <a:r>
                        <a:rPr lang="es-CO" sz="1100" u="none" strike="noStrike">
                          <a:effectLst/>
                        </a:rPr>
                        <a:t>3157773712</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1"/>
                        </a:rPr>
                        <a:t>cesar.ataya10@gmail.com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352309">
                <a:tc>
                  <a:txBody>
                    <a:bodyPr/>
                    <a:lstStyle/>
                    <a:p>
                      <a:pPr algn="ctr" fontAlgn="b"/>
                      <a:r>
                        <a:rPr lang="es-CO" sz="1200" u="none" strike="noStrike" dirty="0">
                          <a:effectLst/>
                        </a:rPr>
                        <a:t>11</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FAVIO ARNULFO DOMINGUEZ HERNANDEZ</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dirty="0">
                          <a:effectLst/>
                        </a:rPr>
                        <a:t>88,218,229</a:t>
                      </a:r>
                      <a:endParaRPr lang="es-CO" sz="1100" b="0" i="0" u="none" strike="noStrike" dirty="0">
                        <a:solidFill>
                          <a:srgbClr val="000000"/>
                        </a:solidFill>
                        <a:effectLst/>
                        <a:latin typeface="Calibri"/>
                      </a:endParaRPr>
                    </a:p>
                  </a:txBody>
                  <a:tcPr marL="8346" marR="8346" marT="8346" marB="0" anchor="ctr"/>
                </a:tc>
                <a:tc>
                  <a:txBody>
                    <a:bodyPr/>
                    <a:lstStyle/>
                    <a:p>
                      <a:pPr algn="r" fontAlgn="ctr"/>
                      <a:r>
                        <a:rPr lang="es-CO" sz="1100" u="none" strike="noStrike" dirty="0">
                          <a:effectLst/>
                        </a:rPr>
                        <a:t>3124084947</a:t>
                      </a:r>
                      <a:endParaRPr lang="es-CO" sz="1100" b="0" i="0" u="none" strike="noStrike" dirty="0">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2"/>
                        </a:rPr>
                        <a:t>im.faviodh@yahoo.com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dirty="0">
                          <a:effectLst/>
                        </a:rPr>
                        <a:t>Arauca</a:t>
                      </a:r>
                      <a:endParaRPr lang="es-CO" sz="1100" b="0" i="0" u="none" strike="noStrike" dirty="0">
                        <a:solidFill>
                          <a:srgbClr val="000000"/>
                        </a:solidFill>
                        <a:effectLst/>
                        <a:latin typeface="Calibri"/>
                      </a:endParaRPr>
                    </a:p>
                  </a:txBody>
                  <a:tcPr marL="8346" marR="8346" marT="8346" marB="0" anchor="b"/>
                </a:tc>
                <a:tc>
                  <a:txBody>
                    <a:bodyPr/>
                    <a:lstStyle/>
                    <a:p>
                      <a:pPr algn="l" fontAlgn="b"/>
                      <a:r>
                        <a:rPr lang="es-CO" sz="1100" b="0" i="0" u="none" strike="noStrike" dirty="0" smtClean="0">
                          <a:solidFill>
                            <a:schemeClr val="dk1"/>
                          </a:solidFill>
                          <a:effectLst/>
                          <a:latin typeface="+mn-lt"/>
                        </a:rPr>
                        <a:t>2°</a:t>
                      </a:r>
                      <a:r>
                        <a:rPr lang="es-CO" sz="1100" b="0" i="0" u="none" strike="noStrike" baseline="0" dirty="0" smtClean="0">
                          <a:solidFill>
                            <a:schemeClr val="dk1"/>
                          </a:solidFill>
                          <a:effectLst/>
                          <a:latin typeface="+mn-lt"/>
                        </a:rPr>
                        <a:t> Vicepresidente</a:t>
                      </a:r>
                      <a:endParaRPr lang="es-CO" sz="1100" b="0" i="0" u="none" strike="noStrike" dirty="0">
                        <a:solidFill>
                          <a:srgbClr val="000000"/>
                        </a:solidFill>
                        <a:effectLst/>
                        <a:latin typeface="Calibri"/>
                      </a:endParaRPr>
                    </a:p>
                  </a:txBody>
                  <a:tcPr marL="8346" marR="8346" marT="8346" marB="0" anchor="b"/>
                </a:tc>
              </a:tr>
              <a:tr h="272720">
                <a:tc>
                  <a:txBody>
                    <a:bodyPr/>
                    <a:lstStyle/>
                    <a:p>
                      <a:pPr algn="ctr" fontAlgn="b"/>
                      <a:r>
                        <a:rPr lang="es-CO" sz="1200" u="none" strike="noStrike" dirty="0">
                          <a:effectLst/>
                        </a:rPr>
                        <a:t>12</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YORLY VIVIANA DIAZ RAMIREZ</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a:effectLst/>
                        </a:rPr>
                        <a:t>1,116,779,226</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dirty="0">
                          <a:effectLst/>
                        </a:rPr>
                        <a:t>3154908941</a:t>
                      </a:r>
                      <a:endParaRPr lang="es-CO" sz="1100" b="0" i="0" u="none" strike="noStrike" dirty="0">
                        <a:solidFill>
                          <a:srgbClr val="000000"/>
                        </a:solidFill>
                        <a:effectLst/>
                        <a:latin typeface="Calibri"/>
                      </a:endParaRPr>
                    </a:p>
                  </a:txBody>
                  <a:tcPr marL="8346" marR="8346" marT="8346" marB="0" anchor="ctr"/>
                </a:tc>
                <a:tc>
                  <a:txBody>
                    <a:bodyPr/>
                    <a:lstStyle/>
                    <a:p>
                      <a:pPr algn="ctr" fontAlgn="ctr"/>
                      <a:r>
                        <a:rPr lang="es-CO" sz="1100" u="sng" strike="noStrike" dirty="0">
                          <a:effectLst/>
                          <a:hlinkClick r:id="rId13"/>
                        </a:rPr>
                        <a:t>psvivianadiaz@gmail.com</a:t>
                      </a:r>
                      <a:endParaRPr lang="es-CO" sz="1100" b="0" i="0" u="sng" strike="noStrike" dirty="0">
                        <a:solidFill>
                          <a:srgbClr val="0563C1"/>
                        </a:solidFill>
                        <a:effectLst/>
                        <a:latin typeface="Calibri"/>
                      </a:endParaRPr>
                    </a:p>
                  </a:txBody>
                  <a:tcPr marL="8346" marR="8346" marT="8346" marB="0" anchor="ctr"/>
                </a:tc>
                <a:tc>
                  <a:txBody>
                    <a:bodyPr/>
                    <a:lstStyle/>
                    <a:p>
                      <a:pPr algn="l" fontAlgn="b"/>
                      <a:r>
                        <a:rPr lang="es-CO" sz="1100" u="none" strike="noStrike" dirty="0">
                          <a:effectLst/>
                        </a:rPr>
                        <a:t>Arauca</a:t>
                      </a:r>
                      <a:endParaRPr lang="es-CO" sz="1100" b="0" i="0" u="none" strike="noStrike" dirty="0">
                        <a:solidFill>
                          <a:srgbClr val="000000"/>
                        </a:solidFill>
                        <a:effectLst/>
                        <a:latin typeface="Calibri"/>
                      </a:endParaRPr>
                    </a:p>
                  </a:txBody>
                  <a:tcPr marL="8346" marR="8346" marT="8346" marB="0" anchor="b"/>
                </a:tc>
                <a:tc>
                  <a:txBody>
                    <a:bodyPr/>
                    <a:lstStyle/>
                    <a:p>
                      <a:pPr algn="l" fontAlgn="b"/>
                      <a:r>
                        <a:rPr lang="es-CO" sz="1100" u="none" strike="noStrike" dirty="0">
                          <a:effectLst/>
                        </a:rPr>
                        <a:t>Arauca</a:t>
                      </a:r>
                      <a:endParaRPr lang="es-CO" sz="1100" b="0" i="0" u="none" strike="noStrike" dirty="0">
                        <a:solidFill>
                          <a:srgbClr val="000000"/>
                        </a:solidFill>
                        <a:effectLst/>
                        <a:latin typeface="Calibri"/>
                      </a:endParaRPr>
                    </a:p>
                  </a:txBody>
                  <a:tcPr marL="8346" marR="8346" marT="8346" marB="0" anchor="b"/>
                </a:tc>
                <a:tc>
                  <a:txBody>
                    <a:bodyPr/>
                    <a:lstStyle/>
                    <a:p>
                      <a:pPr algn="l" fontAlgn="b"/>
                      <a:r>
                        <a:rPr lang="es-CO" sz="1100" b="0" i="0" u="none" strike="noStrike" dirty="0" smtClean="0">
                          <a:solidFill>
                            <a:schemeClr val="dk1"/>
                          </a:solidFill>
                          <a:effectLst/>
                          <a:latin typeface="+mn-lt"/>
                        </a:rPr>
                        <a:t>Concejal</a:t>
                      </a:r>
                      <a:endParaRPr lang="es-CO" sz="1100" b="1" i="0" u="none" strike="noStrike" dirty="0">
                        <a:solidFill>
                          <a:srgbClr val="000000"/>
                        </a:solidFill>
                        <a:effectLst/>
                        <a:latin typeface="Calibri"/>
                      </a:endParaRPr>
                    </a:p>
                  </a:txBody>
                  <a:tcPr marL="8346" marR="8346" marT="8346" marB="0" anchor="b"/>
                </a:tc>
              </a:tr>
              <a:tr h="385833">
                <a:tc>
                  <a:txBody>
                    <a:bodyPr/>
                    <a:lstStyle/>
                    <a:p>
                      <a:pPr algn="ctr" fontAlgn="b"/>
                      <a:r>
                        <a:rPr lang="es-CO" sz="1200" u="none" strike="noStrike" dirty="0">
                          <a:effectLst/>
                        </a:rPr>
                        <a:t>13</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JHONY JAIR EPIA PINZON</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a:effectLst/>
                        </a:rPr>
                        <a:t>1,075,210,546</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3203279268</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4"/>
                        </a:rPr>
                        <a:t>jhonyjairepiapinzon@hotmail.com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352435">
                <a:tc>
                  <a:txBody>
                    <a:bodyPr/>
                    <a:lstStyle/>
                    <a:p>
                      <a:pPr algn="ctr" fontAlgn="b"/>
                      <a:r>
                        <a:rPr lang="es-CO" sz="1200" u="none" strike="noStrike" dirty="0">
                          <a:effectLst/>
                        </a:rPr>
                        <a:t>14</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LIONSO DEL CARMEN ARAUJO QUIRIFE</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a:effectLst/>
                        </a:rPr>
                        <a:t>17,589,932</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3123240060</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5"/>
                        </a:rPr>
                        <a:t>leosistembyte@hotmail.com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354209">
                <a:tc>
                  <a:txBody>
                    <a:bodyPr/>
                    <a:lstStyle/>
                    <a:p>
                      <a:pPr algn="ctr" fontAlgn="b"/>
                      <a:r>
                        <a:rPr lang="es-CO" sz="1200" u="none" strike="noStrike" dirty="0">
                          <a:effectLst/>
                        </a:rPr>
                        <a:t>15</a:t>
                      </a:r>
                      <a:endParaRPr lang="es-CO" sz="1200" b="0" i="0" u="none" strike="noStrike" dirty="0">
                        <a:solidFill>
                          <a:srgbClr val="000000"/>
                        </a:solidFill>
                        <a:effectLst/>
                        <a:latin typeface="Calibri"/>
                      </a:endParaRPr>
                    </a:p>
                  </a:txBody>
                  <a:tcPr marL="8346" marR="8346" marT="8346" marB="0" anchor="b"/>
                </a:tc>
                <a:tc>
                  <a:txBody>
                    <a:bodyPr/>
                    <a:lstStyle/>
                    <a:p>
                      <a:pPr algn="l" fontAlgn="ctr"/>
                      <a:r>
                        <a:rPr lang="es-CO" sz="1200" u="none" strike="noStrike" dirty="0">
                          <a:effectLst/>
                        </a:rPr>
                        <a:t>NICOLAS CRUZ RUIZ</a:t>
                      </a:r>
                      <a:endParaRPr lang="es-CO" sz="1200" b="0" i="0" u="none" strike="noStrike" dirty="0">
                        <a:solidFill>
                          <a:srgbClr val="000000"/>
                        </a:solidFill>
                        <a:effectLst/>
                        <a:latin typeface="Arial"/>
                      </a:endParaRPr>
                    </a:p>
                  </a:txBody>
                  <a:tcPr marL="8346" marR="8346" marT="8346" marB="0" anchor="ctr"/>
                </a:tc>
                <a:tc>
                  <a:txBody>
                    <a:bodyPr/>
                    <a:lstStyle/>
                    <a:p>
                      <a:pPr algn="r" fontAlgn="ctr"/>
                      <a:r>
                        <a:rPr lang="es-CO" sz="1100" u="none" strike="noStrike">
                          <a:effectLst/>
                        </a:rPr>
                        <a:t>1,116,811,491</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dirty="0">
                          <a:effectLst/>
                        </a:rPr>
                        <a:t>3028388707</a:t>
                      </a:r>
                      <a:endParaRPr lang="es-CO" sz="1100" b="0" i="0" u="none" strike="noStrike" dirty="0">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6"/>
                        </a:rPr>
                        <a:t>eneceere@gmail.com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310550">
                <a:tc>
                  <a:txBody>
                    <a:bodyPr/>
                    <a:lstStyle/>
                    <a:p>
                      <a:pPr algn="ctr" fontAlgn="b"/>
                      <a:r>
                        <a:rPr lang="es-CO" sz="1200" u="none" strike="noStrike" dirty="0">
                          <a:effectLst/>
                        </a:rPr>
                        <a:t>16</a:t>
                      </a:r>
                      <a:endParaRPr lang="es-CO" sz="1200" b="0" i="0" u="none" strike="noStrike" dirty="0">
                        <a:solidFill>
                          <a:srgbClr val="000000"/>
                        </a:solidFill>
                        <a:effectLst/>
                        <a:latin typeface="Calibri"/>
                      </a:endParaRPr>
                    </a:p>
                  </a:txBody>
                  <a:tcPr marL="8346" marR="8346" marT="8346" marB="0" anchor="b"/>
                </a:tc>
                <a:tc>
                  <a:txBody>
                    <a:bodyPr/>
                    <a:lstStyle/>
                    <a:p>
                      <a:pPr algn="l" fontAlgn="b"/>
                      <a:r>
                        <a:rPr lang="es-CO" sz="1200" u="none" strike="noStrike" dirty="0">
                          <a:effectLst/>
                        </a:rPr>
                        <a:t>LUIS ENRIQUE GUEDES GAMEZ</a:t>
                      </a:r>
                      <a:endParaRPr lang="es-CO" sz="1200" b="0" i="0" u="none" strike="noStrike" dirty="0">
                        <a:solidFill>
                          <a:srgbClr val="000000"/>
                        </a:solidFill>
                        <a:effectLst/>
                        <a:latin typeface="Arial"/>
                      </a:endParaRPr>
                    </a:p>
                  </a:txBody>
                  <a:tcPr marL="8346" marR="8346" marT="8346" marB="0" anchor="b"/>
                </a:tc>
                <a:tc>
                  <a:txBody>
                    <a:bodyPr/>
                    <a:lstStyle/>
                    <a:p>
                      <a:pPr algn="r" fontAlgn="b"/>
                      <a:r>
                        <a:rPr lang="es-CO" sz="1100" u="none" strike="noStrike" dirty="0" smtClean="0">
                          <a:effectLst/>
                        </a:rPr>
                        <a:t>17,583,243</a:t>
                      </a:r>
                      <a:endParaRPr lang="es-CO" sz="1100" b="0" i="0" u="none" strike="noStrike" dirty="0">
                        <a:solidFill>
                          <a:srgbClr val="000000"/>
                        </a:solidFill>
                        <a:effectLst/>
                        <a:latin typeface="Calibri"/>
                      </a:endParaRPr>
                    </a:p>
                  </a:txBody>
                  <a:tcPr marL="8346" marR="8346" marT="8346" marB="0" anchor="b"/>
                </a:tc>
                <a:tc>
                  <a:txBody>
                    <a:bodyPr/>
                    <a:lstStyle/>
                    <a:p>
                      <a:pPr algn="r" fontAlgn="b"/>
                      <a:r>
                        <a:rPr lang="es-CO" sz="1100" u="none" strike="noStrike">
                          <a:effectLst/>
                        </a:rPr>
                        <a:t>3167472588</a:t>
                      </a:r>
                      <a:endParaRPr lang="es-CO" sz="1100" b="0" i="0" u="none" strike="noStrike">
                        <a:solidFill>
                          <a:srgbClr val="000000"/>
                        </a:solidFill>
                        <a:effectLst/>
                        <a:latin typeface="Calibri"/>
                      </a:endParaRPr>
                    </a:p>
                  </a:txBody>
                  <a:tcPr marL="8346" marR="8346" marT="8346" marB="0" anchor="b"/>
                </a:tc>
                <a:tc>
                  <a:txBody>
                    <a:bodyPr/>
                    <a:lstStyle/>
                    <a:p>
                      <a:pPr algn="ctr" fontAlgn="b"/>
                      <a:r>
                        <a:rPr lang="es-CO" sz="1100" u="sng" strike="noStrike">
                          <a:effectLst/>
                          <a:hlinkClick r:id="rId17"/>
                        </a:rPr>
                        <a:t>luisguedesgamez@gmail.com</a:t>
                      </a:r>
                      <a:endParaRPr lang="es-CO" sz="1100" b="0" i="0" u="sng" strike="noStrike">
                        <a:solidFill>
                          <a:srgbClr val="0563C1"/>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dirty="0">
                          <a:effectLst/>
                        </a:rPr>
                        <a:t>secretario</a:t>
                      </a:r>
                      <a:endParaRPr lang="es-CO" sz="1100" b="1" i="0" u="none" strike="noStrike" dirty="0">
                        <a:solidFill>
                          <a:srgbClr val="000000"/>
                        </a:solidFill>
                        <a:effectLst/>
                        <a:latin typeface="Calibri"/>
                      </a:endParaRPr>
                    </a:p>
                  </a:txBody>
                  <a:tcPr marL="8346" marR="8346" marT="8346" marB="0" anchor="b"/>
                </a:tc>
              </a:tr>
            </a:tbl>
          </a:graphicData>
        </a:graphic>
      </p:graphicFrame>
    </p:spTree>
    <p:extLst>
      <p:ext uri="{BB962C8B-B14F-4D97-AF65-F5344CB8AC3E}">
        <p14:creationId xmlns:p14="http://schemas.microsoft.com/office/powerpoint/2010/main" val="1089477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E71E0937-8AD2-4926-8061-C3404E7E7755}"/>
              </a:ext>
            </a:extLst>
          </p:cNvPr>
          <p:cNvSpPr txBox="1"/>
          <p:nvPr/>
        </p:nvSpPr>
        <p:spPr>
          <a:xfrm>
            <a:off x="1455066" y="161581"/>
            <a:ext cx="8394700" cy="523220"/>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sz="2800" dirty="0" smtClean="0"/>
              <a:t>FUNCIONES DE UN CONCEJAL</a:t>
            </a:r>
            <a:endParaRPr lang="es-CO" sz="2800" dirty="0"/>
          </a:p>
        </p:txBody>
      </p:sp>
      <p:sp>
        <p:nvSpPr>
          <p:cNvPr id="5" name="4 Rectángulo"/>
          <p:cNvSpPr/>
          <p:nvPr/>
        </p:nvSpPr>
        <p:spPr>
          <a:xfrm>
            <a:off x="417122" y="857705"/>
            <a:ext cx="10484427" cy="646331"/>
          </a:xfrm>
          <a:prstGeom prst="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Wingdings" panose="05000000000000000000" pitchFamily="2" charset="2"/>
              <a:buChar char="Ø"/>
            </a:pPr>
            <a:r>
              <a:rPr lang="es-CO" dirty="0"/>
              <a:t>1. Disponer lo referente a la policía en sus distintos ramos, sin contravenir las leyes y ordenanzas, ni los decretos del Gobierno Nacional o del Gobernador respectivo.</a:t>
            </a:r>
          </a:p>
        </p:txBody>
      </p:sp>
      <p:sp>
        <p:nvSpPr>
          <p:cNvPr id="6" name="5 Rectángulo"/>
          <p:cNvSpPr/>
          <p:nvPr/>
        </p:nvSpPr>
        <p:spPr>
          <a:xfrm>
            <a:off x="417121" y="1655864"/>
            <a:ext cx="10484427" cy="2308324"/>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es-CO" dirty="0"/>
              <a:t>2. Exigir informes escritos o citar a los secretarios de la Alcaldía, Directores de departamentos administrativos o entidades descentralizadas del orden municipal, al contralor y al personero, así como a cualquier funcionario municipal, excepto el alcalde, para que haga declaraciones orales sobre asuntos relacionados con la marcha del municipio</a:t>
            </a:r>
            <a:r>
              <a:rPr lang="es-CO" dirty="0" smtClean="0"/>
              <a:t>.</a:t>
            </a:r>
          </a:p>
          <a:p>
            <a:pPr marL="342900" indent="-342900">
              <a:buFont typeface="Wingdings" panose="05000000000000000000" pitchFamily="2" charset="2"/>
              <a:buChar char="v"/>
            </a:pPr>
            <a:endParaRPr lang="es-CO" dirty="0"/>
          </a:p>
          <a:p>
            <a:r>
              <a:rPr lang="es-CO" dirty="0" smtClean="0"/>
              <a:t>Igualmente</a:t>
            </a:r>
            <a:r>
              <a:rPr lang="es-CO" dirty="0"/>
              <a:t>, los concejos municipales podrán invitar a los diferentes funcionarios del Orden Departamental, así como a los representantes legales de los organismos descentralizados y de los establecimientos públicos del orden nacional, con sedes en el respectivo departamento o municipio, en relación con temas de interés local</a:t>
            </a:r>
            <a:r>
              <a:rPr lang="es-CO" dirty="0" smtClean="0"/>
              <a:t>.</a:t>
            </a:r>
            <a:endParaRPr lang="es-CO" dirty="0"/>
          </a:p>
        </p:txBody>
      </p:sp>
      <p:sp>
        <p:nvSpPr>
          <p:cNvPr id="7" name="6 Rectángulo"/>
          <p:cNvSpPr/>
          <p:nvPr/>
        </p:nvSpPr>
        <p:spPr>
          <a:xfrm>
            <a:off x="423473" y="4088727"/>
            <a:ext cx="10484427" cy="92333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es-CO" dirty="0"/>
              <a:t>3. Reglamentar la autorización al alcalde para contratar, señalando los casos en que requiere autorización previa del Concejo</a:t>
            </a:r>
            <a:r>
              <a:rPr lang="es-CO" dirty="0" smtClean="0"/>
              <a:t>.</a:t>
            </a:r>
          </a:p>
          <a:p>
            <a:r>
              <a:rPr lang="es-CO" dirty="0"/>
              <a:t>(Numeral declarado EXEQUIBLE por la Corte Constitucional mediante Sentencia </a:t>
            </a:r>
            <a:r>
              <a:rPr lang="es-CO" dirty="0">
                <a:hlinkClick r:id="rId2"/>
              </a:rPr>
              <a:t>C-738</a:t>
            </a:r>
            <a:r>
              <a:rPr lang="es-CO" dirty="0"/>
              <a:t> de 2001</a:t>
            </a:r>
            <a:r>
              <a:rPr lang="es-CO" dirty="0" smtClean="0"/>
              <a:t>)</a:t>
            </a:r>
            <a:endParaRPr lang="es-CO" dirty="0"/>
          </a:p>
        </p:txBody>
      </p:sp>
      <p:sp>
        <p:nvSpPr>
          <p:cNvPr id="8" name="7 Rectángulo"/>
          <p:cNvSpPr/>
          <p:nvPr/>
        </p:nvSpPr>
        <p:spPr>
          <a:xfrm>
            <a:off x="423473" y="5164614"/>
            <a:ext cx="10484427" cy="646331"/>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es-CO" dirty="0"/>
              <a:t>4. Autorizar al alcalde para delegar en sus subalternos o en las juntas administradoras locales algunas funciones administrativas distintas de las que dispone esta ley.</a:t>
            </a:r>
          </a:p>
        </p:txBody>
      </p:sp>
      <p:sp>
        <p:nvSpPr>
          <p:cNvPr id="9" name="8 Rectángulo"/>
          <p:cNvSpPr/>
          <p:nvPr/>
        </p:nvSpPr>
        <p:spPr>
          <a:xfrm>
            <a:off x="410116" y="5960364"/>
            <a:ext cx="10484599" cy="646331"/>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es-CO" dirty="0"/>
              <a:t>5. Determinar la nomenclatura de las vías públicas y de los predios o domicilios</a:t>
            </a:r>
            <a:r>
              <a:rPr lang="es-CO" dirty="0" smtClean="0"/>
              <a:t>.</a:t>
            </a:r>
          </a:p>
          <a:p>
            <a:r>
              <a:rPr lang="es-CO" dirty="0"/>
              <a:t>(Derogado expresamente por el numeral </a:t>
            </a:r>
            <a:r>
              <a:rPr lang="es-CO" dirty="0">
                <a:hlinkClick r:id="rId3"/>
              </a:rPr>
              <a:t>8</a:t>
            </a:r>
            <a:r>
              <a:rPr lang="es-CO" dirty="0"/>
              <a:t> del Artículo 138 de la Ley 388 de 1997</a:t>
            </a:r>
            <a:r>
              <a:rPr lang="es-CO" dirty="0" smtClean="0"/>
              <a:t>)</a:t>
            </a:r>
            <a:endParaRPr lang="es-CO" dirty="0"/>
          </a:p>
        </p:txBody>
      </p:sp>
    </p:spTree>
    <p:extLst>
      <p:ext uri="{BB962C8B-B14F-4D97-AF65-F5344CB8AC3E}">
        <p14:creationId xmlns:p14="http://schemas.microsoft.com/office/powerpoint/2010/main" val="153580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E71E0937-8AD2-4926-8061-C3404E7E7755}"/>
              </a:ext>
            </a:extLst>
          </p:cNvPr>
          <p:cNvSpPr txBox="1"/>
          <p:nvPr/>
        </p:nvSpPr>
        <p:spPr>
          <a:xfrm>
            <a:off x="1355602" y="233798"/>
            <a:ext cx="8394700" cy="523220"/>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800" b="1"/>
            </a:lvl1pPr>
          </a:lstStyle>
          <a:p>
            <a:r>
              <a:rPr lang="es-ES" dirty="0"/>
              <a:t>FUNCIONES DE UN CONCEJAL </a:t>
            </a:r>
            <a:endParaRPr lang="es-CO" dirty="0"/>
          </a:p>
        </p:txBody>
      </p:sp>
      <p:sp>
        <p:nvSpPr>
          <p:cNvPr id="7" name="6 Rectángulo"/>
          <p:cNvSpPr/>
          <p:nvPr/>
        </p:nvSpPr>
        <p:spPr>
          <a:xfrm>
            <a:off x="405147" y="964750"/>
            <a:ext cx="10484600" cy="646331"/>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es-CO" dirty="0"/>
              <a:t>6. Establecer, reformar o eliminar tributos, contribuciones, impuestos y sobretasas, de conformidad con la </a:t>
            </a:r>
            <a:r>
              <a:rPr lang="es-CO" dirty="0" smtClean="0"/>
              <a:t>ley.  (</a:t>
            </a:r>
            <a:r>
              <a:rPr lang="es-CO" dirty="0"/>
              <a:t>Ver Art </a:t>
            </a:r>
            <a:r>
              <a:rPr lang="es-CO" dirty="0">
                <a:hlinkClick r:id="rId2"/>
              </a:rPr>
              <a:t>2</a:t>
            </a:r>
            <a:r>
              <a:rPr lang="es-CO" dirty="0"/>
              <a:t> del Decreto 461 de 2020)</a:t>
            </a:r>
          </a:p>
        </p:txBody>
      </p:sp>
      <p:sp>
        <p:nvSpPr>
          <p:cNvPr id="8" name="7 Rectángulo"/>
          <p:cNvSpPr/>
          <p:nvPr/>
        </p:nvSpPr>
        <p:spPr>
          <a:xfrm>
            <a:off x="420079" y="1805652"/>
            <a:ext cx="10484600" cy="369332"/>
          </a:xfrm>
          <a:prstGeom prst="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Wingdings" panose="05000000000000000000" pitchFamily="2" charset="2"/>
              <a:buChar char="Ø"/>
            </a:pPr>
            <a:r>
              <a:rPr lang="es-CO" dirty="0">
                <a:solidFill>
                  <a:schemeClr val="dk1"/>
                </a:solidFill>
              </a:rPr>
              <a:t>7. Velar por la preservación y defensa del patrimonio cultural.</a:t>
            </a:r>
          </a:p>
        </p:txBody>
      </p:sp>
      <p:sp>
        <p:nvSpPr>
          <p:cNvPr id="9" name="8 Rectángulo"/>
          <p:cNvSpPr/>
          <p:nvPr/>
        </p:nvSpPr>
        <p:spPr>
          <a:xfrm>
            <a:off x="405147" y="2366926"/>
            <a:ext cx="10480150" cy="369332"/>
          </a:xfrm>
          <a:prstGeom prst="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Wingdings" panose="05000000000000000000" pitchFamily="2" charset="2"/>
              <a:buChar char="Ø"/>
            </a:pPr>
            <a:r>
              <a:rPr lang="es-CO" dirty="0">
                <a:solidFill>
                  <a:schemeClr val="dk1"/>
                </a:solidFill>
              </a:rPr>
              <a:t>8. Organizar la contraloría y la personería y dictar las normas necesarias para su funcionamiento.</a:t>
            </a:r>
          </a:p>
        </p:txBody>
      </p:sp>
      <p:sp>
        <p:nvSpPr>
          <p:cNvPr id="10" name="9 Rectángulo"/>
          <p:cNvSpPr/>
          <p:nvPr/>
        </p:nvSpPr>
        <p:spPr>
          <a:xfrm>
            <a:off x="396247" y="2920500"/>
            <a:ext cx="10489050" cy="1200329"/>
          </a:xfrm>
          <a:prstGeom prst="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Wingdings" panose="05000000000000000000" pitchFamily="2" charset="2"/>
              <a:buChar char="Ø"/>
            </a:pPr>
            <a:r>
              <a:rPr lang="es-CO" dirty="0">
                <a:solidFill>
                  <a:schemeClr val="dk1"/>
                </a:solidFill>
              </a:rPr>
              <a:t>9. Dictar las normas de presupuesto y expedir anualmente el presupuesto de rentas y gastos, el cual deberá corresponder al plan municipal o distrital de desarrollo, teniendo especial atención con los planes de desarrollo de los organismos de acción comunal definidos en el presupuesto participativo y de conformidad con las normas orgánicas de planeación.</a:t>
            </a:r>
          </a:p>
        </p:txBody>
      </p:sp>
      <p:sp>
        <p:nvSpPr>
          <p:cNvPr id="11" name="10 Rectángulo"/>
          <p:cNvSpPr/>
          <p:nvPr/>
        </p:nvSpPr>
        <p:spPr>
          <a:xfrm>
            <a:off x="396246" y="4312321"/>
            <a:ext cx="10489051" cy="646331"/>
          </a:xfrm>
          <a:prstGeom prst="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Wingdings" panose="05000000000000000000" pitchFamily="2" charset="2"/>
              <a:buChar char="Ø"/>
            </a:pPr>
            <a:r>
              <a:rPr lang="es-CO" dirty="0">
                <a:solidFill>
                  <a:schemeClr val="dk1"/>
                </a:solidFill>
              </a:rPr>
              <a:t>10. Fijar un rubro destinado a la capacitación del personal que presta su servicio en la administración municipal.</a:t>
            </a:r>
          </a:p>
        </p:txBody>
      </p:sp>
      <p:sp>
        <p:nvSpPr>
          <p:cNvPr id="12" name="11 Rectángulo"/>
          <p:cNvSpPr/>
          <p:nvPr/>
        </p:nvSpPr>
        <p:spPr>
          <a:xfrm>
            <a:off x="396245" y="5181092"/>
            <a:ext cx="10489051" cy="369332"/>
          </a:xfrm>
          <a:prstGeom prst="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Wingdings" panose="05000000000000000000" pitchFamily="2" charset="2"/>
              <a:buChar char="Ø"/>
            </a:pPr>
            <a:r>
              <a:rPr lang="es-CO" dirty="0">
                <a:solidFill>
                  <a:schemeClr val="dk1"/>
                </a:solidFill>
              </a:rPr>
              <a:t>11. Garantizar el fortalecimiento de la democracia participativa y de los organismos de acción comunal.</a:t>
            </a:r>
          </a:p>
        </p:txBody>
      </p:sp>
      <p:sp>
        <p:nvSpPr>
          <p:cNvPr id="13" name="12 Rectángulo"/>
          <p:cNvSpPr/>
          <p:nvPr/>
        </p:nvSpPr>
        <p:spPr>
          <a:xfrm>
            <a:off x="396245" y="5804044"/>
            <a:ext cx="10508435" cy="923330"/>
          </a:xfrm>
          <a:prstGeom prst="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Wingdings" panose="05000000000000000000" pitchFamily="2" charset="2"/>
              <a:buChar char="Ø"/>
            </a:pPr>
            <a:r>
              <a:rPr lang="es-CO" dirty="0">
                <a:solidFill>
                  <a:schemeClr val="dk1"/>
                </a:solidFill>
              </a:rPr>
              <a:t>12. Citar a control especial a los Representantes Legales de las empresas de servicios públicos domiciliarios, sean públicas o privadas, para que absuelvan inquietudes sobre la prestación de servicios públicos domiciliarios en el respectivo Municipio o Distrito.</a:t>
            </a:r>
          </a:p>
        </p:txBody>
      </p:sp>
    </p:spTree>
    <p:extLst>
      <p:ext uri="{BB962C8B-B14F-4D97-AF65-F5344CB8AC3E}">
        <p14:creationId xmlns:p14="http://schemas.microsoft.com/office/powerpoint/2010/main" val="200226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E71E0937-8AD2-4926-8061-C3404E7E7755}"/>
              </a:ext>
            </a:extLst>
          </p:cNvPr>
          <p:cNvSpPr txBox="1"/>
          <p:nvPr/>
        </p:nvSpPr>
        <p:spPr>
          <a:xfrm>
            <a:off x="3725034" y="515226"/>
            <a:ext cx="3431097" cy="523220"/>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sz="2800" dirty="0"/>
              <a:t>ACUERDOS </a:t>
            </a:r>
            <a:r>
              <a:rPr lang="es-ES" sz="2800" dirty="0" smtClean="0"/>
              <a:t>2025</a:t>
            </a:r>
            <a:endParaRPr lang="es-CO" sz="2800" dirty="0"/>
          </a:p>
        </p:txBody>
      </p:sp>
      <p:sp>
        <p:nvSpPr>
          <p:cNvPr id="5" name="CuadroTexto 4">
            <a:extLst>
              <a:ext uri="{FF2B5EF4-FFF2-40B4-BE49-F238E27FC236}">
                <a16:creationId xmlns="" xmlns:a16="http://schemas.microsoft.com/office/drawing/2014/main" id="{381CE99E-9451-4022-B416-9C1F1F4695AA}"/>
              </a:ext>
            </a:extLst>
          </p:cNvPr>
          <p:cNvSpPr txBox="1"/>
          <p:nvPr/>
        </p:nvSpPr>
        <p:spPr>
          <a:xfrm>
            <a:off x="421801" y="1587831"/>
            <a:ext cx="2817748" cy="646331"/>
          </a:xfrm>
          <a:prstGeom prst="rect">
            <a:avLst/>
          </a:prstGeom>
          <a:noFill/>
          <a:ln>
            <a:solidFill>
              <a:srgbClr val="FFC000"/>
            </a:solidFill>
          </a:ln>
        </p:spPr>
        <p:txBody>
          <a:bodyPr wrap="square" rtlCol="0">
            <a:spAutoFit/>
          </a:bodyPr>
          <a:lstStyle/>
          <a:p>
            <a:pPr algn="ctr"/>
            <a:r>
              <a:rPr lang="es-ES" b="1" dirty="0"/>
              <a:t>ACUERDO 200.02.001</a:t>
            </a:r>
            <a:endParaRPr lang="es-CO" dirty="0"/>
          </a:p>
          <a:p>
            <a:pPr algn="ctr"/>
            <a:r>
              <a:rPr lang="es-ES" b="1" dirty="0"/>
              <a:t>(22 de enero de 2025</a:t>
            </a:r>
            <a:endParaRPr lang="es-CO" dirty="0"/>
          </a:p>
        </p:txBody>
      </p:sp>
      <p:sp>
        <p:nvSpPr>
          <p:cNvPr id="6" name="Flecha: a la derecha 7">
            <a:extLst>
              <a:ext uri="{FF2B5EF4-FFF2-40B4-BE49-F238E27FC236}">
                <a16:creationId xmlns="" xmlns:a16="http://schemas.microsoft.com/office/drawing/2014/main" id="{4DCA74F2-52B7-43DE-85A5-218A706496D0}"/>
              </a:ext>
            </a:extLst>
          </p:cNvPr>
          <p:cNvSpPr/>
          <p:nvPr/>
        </p:nvSpPr>
        <p:spPr>
          <a:xfrm>
            <a:off x="3455566" y="1813215"/>
            <a:ext cx="800196"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7" name="CuadroTexto 8">
            <a:extLst>
              <a:ext uri="{FF2B5EF4-FFF2-40B4-BE49-F238E27FC236}">
                <a16:creationId xmlns="" xmlns:a16="http://schemas.microsoft.com/office/drawing/2014/main" id="{B4F50503-29AD-41F7-8513-94BB4C2E813B}"/>
              </a:ext>
            </a:extLst>
          </p:cNvPr>
          <p:cNvSpPr txBox="1"/>
          <p:nvPr/>
        </p:nvSpPr>
        <p:spPr>
          <a:xfrm>
            <a:off x="4580390" y="1390691"/>
            <a:ext cx="6140740" cy="1477328"/>
          </a:xfrm>
          <a:prstGeom prst="rect">
            <a:avLst/>
          </a:prstGeom>
          <a:noFill/>
          <a:ln>
            <a:solidFill>
              <a:srgbClr val="FFC000"/>
            </a:solidFill>
          </a:ln>
        </p:spPr>
        <p:txBody>
          <a:bodyPr wrap="square" rtlCol="0">
            <a:spAutoFit/>
          </a:bodyPr>
          <a:lstStyle/>
          <a:p>
            <a:r>
              <a:rPr lang="es-ES" b="1" i="1" dirty="0"/>
              <a:t>POR MEDIO DEL CUAL SE AUTORIZA AL ALCALDE DEL MUNICIPIO DE ARAUCA, PARA QUE CEDA A TÍTULO GRATUITO O ENAJENE DIRECTAMENTE BIENES FISCALES URBANOS TITULABLES DE PROPIEDAD DEL MUNICIPIO DE ARAUCA, CUYA ÁREA NO EXCEDA 2.000 METROS CUADRADOS</a:t>
            </a:r>
            <a:endParaRPr lang="es-CO" dirty="0"/>
          </a:p>
        </p:txBody>
      </p:sp>
      <p:sp>
        <p:nvSpPr>
          <p:cNvPr id="8" name="CuadroTexto 9">
            <a:extLst>
              <a:ext uri="{FF2B5EF4-FFF2-40B4-BE49-F238E27FC236}">
                <a16:creationId xmlns="" xmlns:a16="http://schemas.microsoft.com/office/drawing/2014/main" id="{10A57AA1-5DEB-4F26-851A-B40EC9533F86}"/>
              </a:ext>
            </a:extLst>
          </p:cNvPr>
          <p:cNvSpPr txBox="1"/>
          <p:nvPr/>
        </p:nvSpPr>
        <p:spPr>
          <a:xfrm>
            <a:off x="421802" y="3578676"/>
            <a:ext cx="2776946" cy="646331"/>
          </a:xfrm>
          <a:prstGeom prst="rect">
            <a:avLst/>
          </a:prstGeom>
          <a:noFill/>
          <a:ln>
            <a:solidFill>
              <a:srgbClr val="FFC000"/>
            </a:solidFill>
          </a:ln>
        </p:spPr>
        <p:txBody>
          <a:bodyPr wrap="square" rtlCol="0">
            <a:spAutoFit/>
          </a:bodyPr>
          <a:lstStyle/>
          <a:p>
            <a:pPr algn="ctr"/>
            <a:r>
              <a:rPr lang="es-ES" b="1" dirty="0"/>
              <a:t>ACUERDO 200.02.02</a:t>
            </a:r>
            <a:endParaRPr lang="es-CO" dirty="0"/>
          </a:p>
          <a:p>
            <a:pPr algn="ctr"/>
            <a:r>
              <a:rPr lang="es-ES" b="1" dirty="0"/>
              <a:t>(22 de enero de 2025)   </a:t>
            </a:r>
            <a:endParaRPr lang="es-CO" dirty="0"/>
          </a:p>
        </p:txBody>
      </p:sp>
      <p:sp>
        <p:nvSpPr>
          <p:cNvPr id="9" name="Flecha: a la derecha 10">
            <a:extLst>
              <a:ext uri="{FF2B5EF4-FFF2-40B4-BE49-F238E27FC236}">
                <a16:creationId xmlns="" xmlns:a16="http://schemas.microsoft.com/office/drawing/2014/main" id="{88E9D56C-1146-48C3-BF9B-7B4EEFB05BF6}"/>
              </a:ext>
            </a:extLst>
          </p:cNvPr>
          <p:cNvSpPr/>
          <p:nvPr/>
        </p:nvSpPr>
        <p:spPr>
          <a:xfrm>
            <a:off x="3455566" y="3764083"/>
            <a:ext cx="800196"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0" name="CuadroTexto 11">
            <a:extLst>
              <a:ext uri="{FF2B5EF4-FFF2-40B4-BE49-F238E27FC236}">
                <a16:creationId xmlns="" xmlns:a16="http://schemas.microsoft.com/office/drawing/2014/main" id="{41A85F1A-7D36-4223-A8F5-DAC472FD31A8}"/>
              </a:ext>
            </a:extLst>
          </p:cNvPr>
          <p:cNvSpPr txBox="1"/>
          <p:nvPr/>
        </p:nvSpPr>
        <p:spPr>
          <a:xfrm>
            <a:off x="4580390" y="3385456"/>
            <a:ext cx="6140740" cy="1200329"/>
          </a:xfrm>
          <a:prstGeom prst="rect">
            <a:avLst/>
          </a:prstGeom>
          <a:noFill/>
          <a:ln>
            <a:solidFill>
              <a:srgbClr val="FFC000"/>
            </a:solidFill>
          </a:ln>
        </p:spPr>
        <p:txBody>
          <a:bodyPr wrap="square" rtlCol="0">
            <a:spAutoFit/>
          </a:bodyPr>
          <a:lstStyle/>
          <a:p>
            <a:r>
              <a:rPr lang="es-CO" dirty="0"/>
              <a:t> </a:t>
            </a:r>
            <a:r>
              <a:rPr lang="es-ES" b="1" dirty="0"/>
              <a:t>POR MEDIO DEL CUAL SE MODIFICA EL PRESUPUESTO GENERAL DE RENTAS, RECURSOS DE CAPITAL Y GASTOS DEL MUNICIPIO DE ARAUCA DE LA VIGENCIA FISCAL 2025, Y SE DICTAN OTRAS DISPOSICIONES.</a:t>
            </a:r>
            <a:endParaRPr lang="es-CO" dirty="0"/>
          </a:p>
        </p:txBody>
      </p:sp>
      <p:sp>
        <p:nvSpPr>
          <p:cNvPr id="11" name="CuadroTexto 12">
            <a:extLst>
              <a:ext uri="{FF2B5EF4-FFF2-40B4-BE49-F238E27FC236}">
                <a16:creationId xmlns="" xmlns:a16="http://schemas.microsoft.com/office/drawing/2014/main" id="{4E376FDF-72CC-4907-85C3-E479687256FC}"/>
              </a:ext>
            </a:extLst>
          </p:cNvPr>
          <p:cNvSpPr txBox="1"/>
          <p:nvPr/>
        </p:nvSpPr>
        <p:spPr>
          <a:xfrm>
            <a:off x="421802" y="5269149"/>
            <a:ext cx="2776945" cy="646331"/>
          </a:xfrm>
          <a:prstGeom prst="rect">
            <a:avLst/>
          </a:prstGeom>
          <a:noFill/>
          <a:ln>
            <a:solidFill>
              <a:srgbClr val="FFC000"/>
            </a:solidFill>
          </a:ln>
        </p:spPr>
        <p:txBody>
          <a:bodyPr wrap="square" rtlCol="0">
            <a:spAutoFit/>
          </a:bodyPr>
          <a:lstStyle/>
          <a:p>
            <a:pPr algn="ctr"/>
            <a:r>
              <a:rPr lang="es-CO" b="1" dirty="0"/>
              <a:t>ACUERDO 200.02.003</a:t>
            </a:r>
            <a:endParaRPr lang="es-CO" dirty="0"/>
          </a:p>
          <a:p>
            <a:pPr algn="ctr"/>
            <a:r>
              <a:rPr lang="es-CO" b="1" dirty="0"/>
              <a:t>(10 de abril de 2025) </a:t>
            </a:r>
            <a:endParaRPr lang="es-CO" dirty="0"/>
          </a:p>
        </p:txBody>
      </p:sp>
      <p:sp>
        <p:nvSpPr>
          <p:cNvPr id="12" name="Flecha: a la derecha 13">
            <a:extLst>
              <a:ext uri="{FF2B5EF4-FFF2-40B4-BE49-F238E27FC236}">
                <a16:creationId xmlns="" xmlns:a16="http://schemas.microsoft.com/office/drawing/2014/main" id="{EB02A10B-94EE-4A32-973B-D6840C360221}"/>
              </a:ext>
            </a:extLst>
          </p:cNvPr>
          <p:cNvSpPr/>
          <p:nvPr/>
        </p:nvSpPr>
        <p:spPr>
          <a:xfrm>
            <a:off x="3455566" y="5468281"/>
            <a:ext cx="800195"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3" name="CuadroTexto 14">
            <a:extLst>
              <a:ext uri="{FF2B5EF4-FFF2-40B4-BE49-F238E27FC236}">
                <a16:creationId xmlns="" xmlns:a16="http://schemas.microsoft.com/office/drawing/2014/main" id="{80583FAF-475F-4A10-812A-A6286581EF77}"/>
              </a:ext>
            </a:extLst>
          </p:cNvPr>
          <p:cNvSpPr txBox="1"/>
          <p:nvPr/>
        </p:nvSpPr>
        <p:spPr>
          <a:xfrm>
            <a:off x="4630724" y="5071526"/>
            <a:ext cx="6140740" cy="1200329"/>
          </a:xfrm>
          <a:prstGeom prst="rect">
            <a:avLst/>
          </a:prstGeom>
          <a:noFill/>
          <a:ln>
            <a:solidFill>
              <a:srgbClr val="FFC000"/>
            </a:solidFill>
          </a:ln>
        </p:spPr>
        <p:txBody>
          <a:bodyPr wrap="square" rtlCol="0">
            <a:spAutoFit/>
          </a:bodyPr>
          <a:lstStyle/>
          <a:p>
            <a:r>
              <a:rPr lang="es-CO" b="1" dirty="0"/>
              <a:t>POR MEDIO DEL CUAL SE MODIFICA EL PRESUPUESTO GENERAL DE RENTAS, RECURSOS DE CAPITAL Y GASTOS DEL MUNICIPIO DE ARAUCA, DE LA VIGENCIA FISCAL 2025 Y SE DICTAN OTRAS DISPOSICIONES</a:t>
            </a:r>
            <a:endParaRPr lang="es-CO" dirty="0"/>
          </a:p>
        </p:txBody>
      </p:sp>
    </p:spTree>
    <p:extLst>
      <p:ext uri="{BB962C8B-B14F-4D97-AF65-F5344CB8AC3E}">
        <p14:creationId xmlns:p14="http://schemas.microsoft.com/office/powerpoint/2010/main" val="2612147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381CE99E-9451-4022-B416-9C1F1F4695AA}"/>
              </a:ext>
            </a:extLst>
          </p:cNvPr>
          <p:cNvSpPr txBox="1"/>
          <p:nvPr/>
        </p:nvSpPr>
        <p:spPr>
          <a:xfrm>
            <a:off x="457200" y="1360160"/>
            <a:ext cx="2741548" cy="646331"/>
          </a:xfrm>
          <a:prstGeom prst="rect">
            <a:avLst/>
          </a:prstGeom>
          <a:noFill/>
          <a:ln>
            <a:solidFill>
              <a:srgbClr val="FFC000"/>
            </a:solidFill>
          </a:ln>
        </p:spPr>
        <p:txBody>
          <a:bodyPr wrap="square" rtlCol="0">
            <a:spAutoFit/>
          </a:bodyPr>
          <a:lstStyle/>
          <a:p>
            <a:pPr algn="ctr"/>
            <a:r>
              <a:rPr lang="es-CO" b="1" dirty="0"/>
              <a:t>ACUERDO 200.02.004</a:t>
            </a:r>
          </a:p>
          <a:p>
            <a:pPr algn="ctr"/>
            <a:r>
              <a:rPr lang="es-CO" b="1" dirty="0"/>
              <a:t>(10 de abril de 2025)</a:t>
            </a:r>
            <a:endParaRPr lang="es-CO" dirty="0"/>
          </a:p>
        </p:txBody>
      </p:sp>
      <p:sp>
        <p:nvSpPr>
          <p:cNvPr id="6" name="Flecha: a la derecha 7">
            <a:extLst>
              <a:ext uri="{FF2B5EF4-FFF2-40B4-BE49-F238E27FC236}">
                <a16:creationId xmlns="" xmlns:a16="http://schemas.microsoft.com/office/drawing/2014/main" id="{4DCA74F2-52B7-43DE-85A5-218A706496D0}"/>
              </a:ext>
            </a:extLst>
          </p:cNvPr>
          <p:cNvSpPr/>
          <p:nvPr/>
        </p:nvSpPr>
        <p:spPr>
          <a:xfrm>
            <a:off x="3354894" y="1616282"/>
            <a:ext cx="828297"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7" name="CuadroTexto 8">
            <a:extLst>
              <a:ext uri="{FF2B5EF4-FFF2-40B4-BE49-F238E27FC236}">
                <a16:creationId xmlns="" xmlns:a16="http://schemas.microsoft.com/office/drawing/2014/main" id="{B4F50503-29AD-41F7-8513-94BB4C2E813B}"/>
              </a:ext>
            </a:extLst>
          </p:cNvPr>
          <p:cNvSpPr txBox="1"/>
          <p:nvPr/>
        </p:nvSpPr>
        <p:spPr>
          <a:xfrm>
            <a:off x="4255761" y="931380"/>
            <a:ext cx="6746067" cy="1477328"/>
          </a:xfrm>
          <a:prstGeom prst="rect">
            <a:avLst/>
          </a:prstGeom>
          <a:noFill/>
          <a:ln>
            <a:solidFill>
              <a:srgbClr val="FFC000"/>
            </a:solidFill>
          </a:ln>
        </p:spPr>
        <p:txBody>
          <a:bodyPr wrap="square" rtlCol="0">
            <a:spAutoFit/>
          </a:bodyPr>
          <a:lstStyle>
            <a:defPPr>
              <a:defRPr lang="en-US"/>
            </a:defPPr>
            <a:lvl1pPr>
              <a:defRPr b="1"/>
            </a:lvl1pPr>
          </a:lstStyle>
          <a:p>
            <a:r>
              <a:rPr lang="es-CO" dirty="0"/>
              <a:t>“POR MEDIO DEL CUAL SE AUTORIZA AL ALCALDE DEL MUNICIPIO DE ARAUCA, PARA QUE TRANSFIERA EL DERECHO REAL DE DOMINIO DE LOS BIENES INMUEBLES FISCALES DE PROPIEDAD DEL MUNICIPIO DE ARAUCA A TITULO DE SUBSIDIO FAMILIAR DE VIVIENDA A LOS RESPECTIVOS BENEFICIARIOS Y SE DICTAN OTRAS DISPOSICIONES”</a:t>
            </a:r>
          </a:p>
        </p:txBody>
      </p:sp>
      <p:sp>
        <p:nvSpPr>
          <p:cNvPr id="8" name="CuadroTexto 9">
            <a:extLst>
              <a:ext uri="{FF2B5EF4-FFF2-40B4-BE49-F238E27FC236}">
                <a16:creationId xmlns="" xmlns:a16="http://schemas.microsoft.com/office/drawing/2014/main" id="{10A57AA1-5DEB-4F26-851A-B40EC9533F86}"/>
              </a:ext>
            </a:extLst>
          </p:cNvPr>
          <p:cNvSpPr txBox="1"/>
          <p:nvPr/>
        </p:nvSpPr>
        <p:spPr>
          <a:xfrm>
            <a:off x="482600" y="2911568"/>
            <a:ext cx="2741548" cy="646331"/>
          </a:xfrm>
          <a:prstGeom prst="rect">
            <a:avLst/>
          </a:prstGeom>
          <a:noFill/>
          <a:ln>
            <a:solidFill>
              <a:srgbClr val="FFC000"/>
            </a:solidFill>
          </a:ln>
        </p:spPr>
        <p:txBody>
          <a:bodyPr wrap="square" rtlCol="0">
            <a:spAutoFit/>
          </a:bodyPr>
          <a:lstStyle/>
          <a:p>
            <a:pPr algn="ctr"/>
            <a:r>
              <a:rPr lang="es-CO" b="1" dirty="0"/>
              <a:t>ACUERDO 200.02.005</a:t>
            </a:r>
            <a:endParaRPr lang="es-CO" dirty="0"/>
          </a:p>
          <a:p>
            <a:pPr algn="ctr"/>
            <a:r>
              <a:rPr lang="es-CO" b="1" dirty="0"/>
              <a:t>(21 de mayo de 2025)</a:t>
            </a:r>
            <a:endParaRPr lang="es-CO" dirty="0"/>
          </a:p>
        </p:txBody>
      </p:sp>
      <p:sp>
        <p:nvSpPr>
          <p:cNvPr id="9" name="Flecha: a la derecha 10">
            <a:extLst>
              <a:ext uri="{FF2B5EF4-FFF2-40B4-BE49-F238E27FC236}">
                <a16:creationId xmlns="" xmlns:a16="http://schemas.microsoft.com/office/drawing/2014/main" id="{88E9D56C-1146-48C3-BF9B-7B4EEFB05BF6}"/>
              </a:ext>
            </a:extLst>
          </p:cNvPr>
          <p:cNvSpPr/>
          <p:nvPr/>
        </p:nvSpPr>
        <p:spPr>
          <a:xfrm>
            <a:off x="3354894" y="3045284"/>
            <a:ext cx="828297"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0" name="CuadroTexto 11">
            <a:extLst>
              <a:ext uri="{FF2B5EF4-FFF2-40B4-BE49-F238E27FC236}">
                <a16:creationId xmlns="" xmlns:a16="http://schemas.microsoft.com/office/drawing/2014/main" id="{41A85F1A-7D36-4223-A8F5-DAC472FD31A8}"/>
              </a:ext>
            </a:extLst>
          </p:cNvPr>
          <p:cNvSpPr txBox="1"/>
          <p:nvPr/>
        </p:nvSpPr>
        <p:spPr>
          <a:xfrm>
            <a:off x="4255761" y="2729527"/>
            <a:ext cx="6746067" cy="923330"/>
          </a:xfrm>
          <a:prstGeom prst="rect">
            <a:avLst/>
          </a:prstGeom>
          <a:noFill/>
          <a:ln>
            <a:solidFill>
              <a:srgbClr val="FFC000"/>
            </a:solidFill>
          </a:ln>
        </p:spPr>
        <p:txBody>
          <a:bodyPr wrap="square" rtlCol="0">
            <a:spAutoFit/>
          </a:bodyPr>
          <a:lstStyle/>
          <a:p>
            <a:r>
              <a:rPr lang="es-CO" b="1" dirty="0"/>
              <a:t>“POR MEDIO DE LA CUAL SE ESTABLECEN MEDIDAS EXCEPCIONALES Y TRANSITORIAS PARA EL CUMPLIMIENTO DE OBLIGACIONES TRIBUTARIAS Y SE DICTAN OTRAS DISPOSICIONES”</a:t>
            </a:r>
            <a:endParaRPr lang="es-CO" dirty="0"/>
          </a:p>
        </p:txBody>
      </p:sp>
      <p:sp>
        <p:nvSpPr>
          <p:cNvPr id="11" name="CuadroTexto 12">
            <a:extLst>
              <a:ext uri="{FF2B5EF4-FFF2-40B4-BE49-F238E27FC236}">
                <a16:creationId xmlns="" xmlns:a16="http://schemas.microsoft.com/office/drawing/2014/main" id="{4E376FDF-72CC-4907-85C3-E479687256FC}"/>
              </a:ext>
            </a:extLst>
          </p:cNvPr>
          <p:cNvSpPr txBox="1"/>
          <p:nvPr/>
        </p:nvSpPr>
        <p:spPr>
          <a:xfrm>
            <a:off x="482601" y="4287767"/>
            <a:ext cx="2741547" cy="646331"/>
          </a:xfrm>
          <a:prstGeom prst="rect">
            <a:avLst/>
          </a:prstGeom>
          <a:noFill/>
          <a:ln>
            <a:solidFill>
              <a:srgbClr val="FFC000"/>
            </a:solidFill>
          </a:ln>
        </p:spPr>
        <p:txBody>
          <a:bodyPr wrap="square" rtlCol="0">
            <a:spAutoFit/>
          </a:bodyPr>
          <a:lstStyle/>
          <a:p>
            <a:pPr algn="ctr"/>
            <a:r>
              <a:rPr lang="es-CO" b="1" dirty="0"/>
              <a:t>ACUERDO 200.02.006</a:t>
            </a:r>
            <a:endParaRPr lang="es-CO" dirty="0"/>
          </a:p>
          <a:p>
            <a:pPr algn="ctr"/>
            <a:r>
              <a:rPr lang="es-CO" b="1" dirty="0"/>
              <a:t>(18 de julio de 2025) </a:t>
            </a:r>
            <a:endParaRPr lang="es-CO" dirty="0"/>
          </a:p>
        </p:txBody>
      </p:sp>
      <p:sp>
        <p:nvSpPr>
          <p:cNvPr id="12" name="Flecha: a la derecha 13">
            <a:extLst>
              <a:ext uri="{FF2B5EF4-FFF2-40B4-BE49-F238E27FC236}">
                <a16:creationId xmlns="" xmlns:a16="http://schemas.microsoft.com/office/drawing/2014/main" id="{EB02A10B-94EE-4A32-973B-D6840C360221}"/>
              </a:ext>
            </a:extLst>
          </p:cNvPr>
          <p:cNvSpPr/>
          <p:nvPr/>
        </p:nvSpPr>
        <p:spPr>
          <a:xfrm>
            <a:off x="3356985" y="4426015"/>
            <a:ext cx="828297"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3" name="CuadroTexto 14">
            <a:extLst>
              <a:ext uri="{FF2B5EF4-FFF2-40B4-BE49-F238E27FC236}">
                <a16:creationId xmlns="" xmlns:a16="http://schemas.microsoft.com/office/drawing/2014/main" id="{80583FAF-475F-4A10-812A-A6286581EF77}"/>
              </a:ext>
            </a:extLst>
          </p:cNvPr>
          <p:cNvSpPr txBox="1"/>
          <p:nvPr/>
        </p:nvSpPr>
        <p:spPr>
          <a:xfrm>
            <a:off x="4255762" y="3981741"/>
            <a:ext cx="6746067" cy="1200329"/>
          </a:xfrm>
          <a:prstGeom prst="rect">
            <a:avLst/>
          </a:prstGeom>
          <a:noFill/>
          <a:ln>
            <a:solidFill>
              <a:srgbClr val="FFC000"/>
            </a:solidFill>
          </a:ln>
        </p:spPr>
        <p:txBody>
          <a:bodyPr wrap="square" rtlCol="0">
            <a:spAutoFit/>
          </a:bodyPr>
          <a:lstStyle/>
          <a:p>
            <a:r>
              <a:rPr lang="es-CO" b="1" dirty="0"/>
              <a:t>POR MEDIO DEL CUAL SE MODIFICA EL PRESUPUESTO GENERAL DE RENTAS, RECURSOS DE CAPITAL Y GASTOS DEL MUNICIPIO DE ARAUCA, DE LA VIGENCIA FISCAL 2025 Y SE DICTAN OTRAS DISPOSICIONES</a:t>
            </a:r>
            <a:endParaRPr lang="es-CO" dirty="0"/>
          </a:p>
        </p:txBody>
      </p:sp>
      <p:sp>
        <p:nvSpPr>
          <p:cNvPr id="14" name="CuadroTexto 3">
            <a:extLst>
              <a:ext uri="{FF2B5EF4-FFF2-40B4-BE49-F238E27FC236}">
                <a16:creationId xmlns="" xmlns:a16="http://schemas.microsoft.com/office/drawing/2014/main" id="{E71E0937-8AD2-4926-8061-C3404E7E7755}"/>
              </a:ext>
            </a:extLst>
          </p:cNvPr>
          <p:cNvSpPr txBox="1"/>
          <p:nvPr/>
        </p:nvSpPr>
        <p:spPr>
          <a:xfrm>
            <a:off x="3427464" y="208331"/>
            <a:ext cx="3431097" cy="523220"/>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800" b="1"/>
            </a:lvl1pPr>
          </a:lstStyle>
          <a:p>
            <a:r>
              <a:rPr lang="es-ES" dirty="0"/>
              <a:t>ACUERDOS </a:t>
            </a:r>
            <a:r>
              <a:rPr lang="es-ES" dirty="0" smtClean="0"/>
              <a:t>2025</a:t>
            </a:r>
            <a:endParaRPr lang="es-CO" dirty="0"/>
          </a:p>
        </p:txBody>
      </p:sp>
      <p:sp>
        <p:nvSpPr>
          <p:cNvPr id="15" name="CuadroTexto 4">
            <a:extLst>
              <a:ext uri="{FF2B5EF4-FFF2-40B4-BE49-F238E27FC236}">
                <a16:creationId xmlns="" xmlns:a16="http://schemas.microsoft.com/office/drawing/2014/main" id="{381CE99E-9451-4022-B416-9C1F1F4695AA}"/>
              </a:ext>
            </a:extLst>
          </p:cNvPr>
          <p:cNvSpPr txBox="1"/>
          <p:nvPr/>
        </p:nvSpPr>
        <p:spPr>
          <a:xfrm>
            <a:off x="457200" y="5730732"/>
            <a:ext cx="2792348" cy="646331"/>
          </a:xfrm>
          <a:prstGeom prst="rect">
            <a:avLst/>
          </a:prstGeom>
          <a:noFill/>
          <a:ln>
            <a:solidFill>
              <a:srgbClr val="FFC000"/>
            </a:solidFill>
          </a:ln>
        </p:spPr>
        <p:txBody>
          <a:bodyPr wrap="square" rtlCol="0">
            <a:spAutoFit/>
          </a:bodyPr>
          <a:lstStyle/>
          <a:p>
            <a:pPr algn="ctr"/>
            <a:r>
              <a:rPr lang="es-CO" b="1" dirty="0"/>
              <a:t>ACUERDO 200.02.007</a:t>
            </a:r>
            <a:endParaRPr lang="es-CO" dirty="0"/>
          </a:p>
          <a:p>
            <a:pPr algn="ctr"/>
            <a:r>
              <a:rPr lang="es-CO" b="1" dirty="0"/>
              <a:t>(21 de julio de 2025)</a:t>
            </a:r>
            <a:endParaRPr lang="es-CO" dirty="0"/>
          </a:p>
        </p:txBody>
      </p:sp>
      <p:sp>
        <p:nvSpPr>
          <p:cNvPr id="16" name="CuadroTexto 8">
            <a:extLst>
              <a:ext uri="{FF2B5EF4-FFF2-40B4-BE49-F238E27FC236}">
                <a16:creationId xmlns="" xmlns:a16="http://schemas.microsoft.com/office/drawing/2014/main" id="{B4F50503-29AD-41F7-8513-94BB4C2E813B}"/>
              </a:ext>
            </a:extLst>
          </p:cNvPr>
          <p:cNvSpPr txBox="1"/>
          <p:nvPr/>
        </p:nvSpPr>
        <p:spPr>
          <a:xfrm>
            <a:off x="4255761" y="5517127"/>
            <a:ext cx="6746068" cy="1200329"/>
          </a:xfrm>
          <a:prstGeom prst="rect">
            <a:avLst/>
          </a:prstGeom>
          <a:noFill/>
          <a:ln>
            <a:solidFill>
              <a:srgbClr val="FFC000"/>
            </a:solidFill>
          </a:ln>
        </p:spPr>
        <p:txBody>
          <a:bodyPr wrap="square" rtlCol="0">
            <a:spAutoFit/>
          </a:bodyPr>
          <a:lstStyle/>
          <a:p>
            <a:r>
              <a:rPr lang="es-ES" b="1" dirty="0"/>
              <a:t> </a:t>
            </a:r>
            <a:r>
              <a:rPr lang="es-CO" b="1" dirty="0"/>
              <a:t>“POR MEDIO DEL CUAL SE ESTABLECE LA ESCALA SALARIAL BASICA MENSUAL PARA LOS DISTINTOS NIVELES JERARQUICOS DE LOS EMPLEOS DE LA PLANTA DE PERSONAL DEL MUNICIPIO DE ARAUCA PARA LA VIGENCIA FISCAL 2025 Y SE DICTAN OTRAS DISPOSICIONES” </a:t>
            </a:r>
            <a:endParaRPr lang="es-CO" dirty="0"/>
          </a:p>
        </p:txBody>
      </p:sp>
      <p:sp>
        <p:nvSpPr>
          <p:cNvPr id="17" name="Flecha: a la derecha 7">
            <a:extLst>
              <a:ext uri="{FF2B5EF4-FFF2-40B4-BE49-F238E27FC236}">
                <a16:creationId xmlns="" xmlns:a16="http://schemas.microsoft.com/office/drawing/2014/main" id="{4DCA74F2-52B7-43DE-85A5-218A706496D0}"/>
              </a:ext>
            </a:extLst>
          </p:cNvPr>
          <p:cNvSpPr/>
          <p:nvPr/>
        </p:nvSpPr>
        <p:spPr>
          <a:xfrm>
            <a:off x="3356985" y="5920483"/>
            <a:ext cx="790197"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Tree>
    <p:extLst>
      <p:ext uri="{BB962C8B-B14F-4D97-AF65-F5344CB8AC3E}">
        <p14:creationId xmlns:p14="http://schemas.microsoft.com/office/powerpoint/2010/main" val="2593353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9">
            <a:extLst>
              <a:ext uri="{FF2B5EF4-FFF2-40B4-BE49-F238E27FC236}">
                <a16:creationId xmlns="" xmlns:a16="http://schemas.microsoft.com/office/drawing/2014/main" id="{10A57AA1-5DEB-4F26-851A-B40EC9533F86}"/>
              </a:ext>
            </a:extLst>
          </p:cNvPr>
          <p:cNvSpPr txBox="1"/>
          <p:nvPr/>
        </p:nvSpPr>
        <p:spPr>
          <a:xfrm>
            <a:off x="275774" y="1307370"/>
            <a:ext cx="2792348" cy="646331"/>
          </a:xfrm>
          <a:prstGeom prst="rect">
            <a:avLst/>
          </a:prstGeom>
          <a:noFill/>
          <a:ln>
            <a:solidFill>
              <a:srgbClr val="FFC000"/>
            </a:solidFill>
          </a:ln>
        </p:spPr>
        <p:txBody>
          <a:bodyPr wrap="square" rtlCol="0">
            <a:spAutoFit/>
          </a:bodyPr>
          <a:lstStyle/>
          <a:p>
            <a:pPr algn="ctr"/>
            <a:r>
              <a:rPr lang="es-MX" b="1" dirty="0"/>
              <a:t>ACUERDO 200.02.008</a:t>
            </a:r>
            <a:endParaRPr lang="es-CO" dirty="0"/>
          </a:p>
          <a:p>
            <a:pPr algn="ctr"/>
            <a:r>
              <a:rPr lang="es-MX" b="1" dirty="0"/>
              <a:t>(19 DE JULIO DE 2025) </a:t>
            </a:r>
            <a:endParaRPr lang="es-CO" dirty="0"/>
          </a:p>
        </p:txBody>
      </p:sp>
      <p:sp>
        <p:nvSpPr>
          <p:cNvPr id="9" name="Flecha: a la derecha 10">
            <a:extLst>
              <a:ext uri="{FF2B5EF4-FFF2-40B4-BE49-F238E27FC236}">
                <a16:creationId xmlns="" xmlns:a16="http://schemas.microsoft.com/office/drawing/2014/main" id="{88E9D56C-1146-48C3-BF9B-7B4EEFB05BF6}"/>
              </a:ext>
            </a:extLst>
          </p:cNvPr>
          <p:cNvSpPr/>
          <p:nvPr/>
        </p:nvSpPr>
        <p:spPr>
          <a:xfrm>
            <a:off x="3291878" y="1462757"/>
            <a:ext cx="790197"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0" name="CuadroTexto 11">
            <a:extLst>
              <a:ext uri="{FF2B5EF4-FFF2-40B4-BE49-F238E27FC236}">
                <a16:creationId xmlns="" xmlns:a16="http://schemas.microsoft.com/office/drawing/2014/main" id="{41A85F1A-7D36-4223-A8F5-DAC472FD31A8}"/>
              </a:ext>
            </a:extLst>
          </p:cNvPr>
          <p:cNvSpPr txBox="1"/>
          <p:nvPr/>
        </p:nvSpPr>
        <p:spPr>
          <a:xfrm>
            <a:off x="4251626" y="1030373"/>
            <a:ext cx="6793745" cy="1200329"/>
          </a:xfrm>
          <a:prstGeom prst="rect">
            <a:avLst/>
          </a:prstGeom>
          <a:noFill/>
          <a:ln>
            <a:solidFill>
              <a:srgbClr val="FFC000"/>
            </a:solidFill>
          </a:ln>
        </p:spPr>
        <p:txBody>
          <a:bodyPr wrap="square" rtlCol="0">
            <a:spAutoFit/>
          </a:bodyPr>
          <a:lstStyle/>
          <a:p>
            <a:r>
              <a:rPr lang="es-MX" b="1" dirty="0"/>
              <a:t>“POR MEDIO DEL CUAL SE ESTABLECE LA ESCALA DE REMUNERACIÓN SALARIAL MENSUAL PARA LAS DISTINTAS CATEGORIAS DE EMPLEOS DE LA EMPRESA SOCIAL DEL ESTADO JAIME ALVARADO Y CASTILLA, PARA LA VIGENCIA FISCAL DEL AÑO 2025”</a:t>
            </a:r>
            <a:endParaRPr lang="es-CO" dirty="0"/>
          </a:p>
        </p:txBody>
      </p:sp>
      <p:sp>
        <p:nvSpPr>
          <p:cNvPr id="12" name="Flecha: a la derecha 13">
            <a:extLst>
              <a:ext uri="{FF2B5EF4-FFF2-40B4-BE49-F238E27FC236}">
                <a16:creationId xmlns="" xmlns:a16="http://schemas.microsoft.com/office/drawing/2014/main" id="{EB02A10B-94EE-4A32-973B-D6840C360221}"/>
              </a:ext>
            </a:extLst>
          </p:cNvPr>
          <p:cNvSpPr/>
          <p:nvPr/>
        </p:nvSpPr>
        <p:spPr>
          <a:xfrm>
            <a:off x="3325164" y="2879635"/>
            <a:ext cx="775961"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4" name="CuadroTexto 3">
            <a:extLst>
              <a:ext uri="{FF2B5EF4-FFF2-40B4-BE49-F238E27FC236}">
                <a16:creationId xmlns="" xmlns:a16="http://schemas.microsoft.com/office/drawing/2014/main" id="{E71E0937-8AD2-4926-8061-C3404E7E7755}"/>
              </a:ext>
            </a:extLst>
          </p:cNvPr>
          <p:cNvSpPr txBox="1"/>
          <p:nvPr/>
        </p:nvSpPr>
        <p:spPr>
          <a:xfrm>
            <a:off x="3653692" y="273173"/>
            <a:ext cx="3431097" cy="523220"/>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800" b="1"/>
            </a:lvl1pPr>
          </a:lstStyle>
          <a:p>
            <a:r>
              <a:rPr lang="es-ES" dirty="0"/>
              <a:t>ACUERDOS </a:t>
            </a:r>
            <a:r>
              <a:rPr lang="es-ES" dirty="0" smtClean="0"/>
              <a:t>2025</a:t>
            </a:r>
            <a:endParaRPr lang="es-CO" dirty="0"/>
          </a:p>
        </p:txBody>
      </p:sp>
      <p:sp>
        <p:nvSpPr>
          <p:cNvPr id="15" name="CuadroTexto 9">
            <a:extLst>
              <a:ext uri="{FF2B5EF4-FFF2-40B4-BE49-F238E27FC236}">
                <a16:creationId xmlns="" xmlns:a16="http://schemas.microsoft.com/office/drawing/2014/main" id="{10A57AA1-5DEB-4F26-851A-B40EC9533F86}"/>
              </a:ext>
            </a:extLst>
          </p:cNvPr>
          <p:cNvSpPr txBox="1"/>
          <p:nvPr/>
        </p:nvSpPr>
        <p:spPr>
          <a:xfrm>
            <a:off x="275774" y="2724248"/>
            <a:ext cx="2792348" cy="646331"/>
          </a:xfrm>
          <a:prstGeom prst="rect">
            <a:avLst/>
          </a:prstGeom>
          <a:noFill/>
          <a:ln>
            <a:solidFill>
              <a:srgbClr val="FFC000"/>
            </a:solidFill>
          </a:ln>
        </p:spPr>
        <p:txBody>
          <a:bodyPr wrap="square" rtlCol="0">
            <a:spAutoFit/>
          </a:bodyPr>
          <a:lstStyle/>
          <a:p>
            <a:r>
              <a:rPr lang="es-CO" b="1" dirty="0"/>
              <a:t>ACUERDO  200.02.009</a:t>
            </a:r>
            <a:endParaRPr lang="es-CO" dirty="0"/>
          </a:p>
          <a:p>
            <a:r>
              <a:rPr lang="es-CO" b="1" dirty="0"/>
              <a:t>(4 de septiembre de 2025)</a:t>
            </a:r>
            <a:endParaRPr lang="es-CO" dirty="0"/>
          </a:p>
        </p:txBody>
      </p:sp>
      <p:sp>
        <p:nvSpPr>
          <p:cNvPr id="16" name="CuadroTexto 11">
            <a:extLst>
              <a:ext uri="{FF2B5EF4-FFF2-40B4-BE49-F238E27FC236}">
                <a16:creationId xmlns="" xmlns:a16="http://schemas.microsoft.com/office/drawing/2014/main" id="{41A85F1A-7D36-4223-A8F5-DAC472FD31A8}"/>
              </a:ext>
            </a:extLst>
          </p:cNvPr>
          <p:cNvSpPr txBox="1"/>
          <p:nvPr/>
        </p:nvSpPr>
        <p:spPr>
          <a:xfrm>
            <a:off x="4251627" y="2447251"/>
            <a:ext cx="6793745" cy="1200329"/>
          </a:xfrm>
          <a:prstGeom prst="rect">
            <a:avLst/>
          </a:prstGeom>
          <a:noFill/>
          <a:ln>
            <a:solidFill>
              <a:srgbClr val="FFC000"/>
            </a:solidFill>
          </a:ln>
        </p:spPr>
        <p:txBody>
          <a:bodyPr wrap="square" rtlCol="0">
            <a:spAutoFit/>
          </a:bodyPr>
          <a:lstStyle/>
          <a:p>
            <a:r>
              <a:rPr lang="es-CO" b="1" dirty="0"/>
              <a:t>POR MEDIO DEL CUAL SE MODIFICA EL PRESUPUESTO GENERAL DE RENTAS, RECURSOS DE CAPITAL Y GASTOS DEL MUNICIPIO DE ARAUCA, DE LA VIGENCIA FISCAL 2025 Y SE DICTAN OTRAS DISPOSICIONES</a:t>
            </a:r>
            <a:endParaRPr lang="es-CO" dirty="0"/>
          </a:p>
        </p:txBody>
      </p:sp>
      <p:sp>
        <p:nvSpPr>
          <p:cNvPr id="13" name="CuadroTexto 14">
            <a:extLst>
              <a:ext uri="{FF2B5EF4-FFF2-40B4-BE49-F238E27FC236}">
                <a16:creationId xmlns="" xmlns:a16="http://schemas.microsoft.com/office/drawing/2014/main" id="{80583FAF-475F-4A10-812A-A6286581EF77}"/>
              </a:ext>
            </a:extLst>
          </p:cNvPr>
          <p:cNvSpPr txBox="1"/>
          <p:nvPr/>
        </p:nvSpPr>
        <p:spPr>
          <a:xfrm>
            <a:off x="4251627" y="3954950"/>
            <a:ext cx="6793745" cy="1200329"/>
          </a:xfrm>
          <a:prstGeom prst="rect">
            <a:avLst/>
          </a:prstGeom>
          <a:noFill/>
          <a:ln>
            <a:solidFill>
              <a:srgbClr val="FFC000"/>
            </a:solidFill>
          </a:ln>
        </p:spPr>
        <p:txBody>
          <a:bodyPr wrap="square" rtlCol="0">
            <a:spAutoFit/>
          </a:bodyPr>
          <a:lstStyle/>
          <a:p>
            <a:r>
              <a:rPr lang="es-CO" b="1" dirty="0"/>
              <a:t>POR MEDIO DEL CUAL SE MODIFICA EL PRESUPUESTO GENERAL DE RENTAS, RECURSOS DE CAPITAL Y GASTOS DEL MUNICIPIO DE ARAUCA, DE LA VIGENCIA FISCAL 2025 Y SE DICTAN OTRAS DISPOSICIONES</a:t>
            </a:r>
            <a:endParaRPr lang="es-CO" dirty="0"/>
          </a:p>
        </p:txBody>
      </p:sp>
      <p:sp>
        <p:nvSpPr>
          <p:cNvPr id="17" name="CuadroTexto 12">
            <a:extLst>
              <a:ext uri="{FF2B5EF4-FFF2-40B4-BE49-F238E27FC236}">
                <a16:creationId xmlns="" xmlns:a16="http://schemas.microsoft.com/office/drawing/2014/main" id="{4E376FDF-72CC-4907-85C3-E479687256FC}"/>
              </a:ext>
            </a:extLst>
          </p:cNvPr>
          <p:cNvSpPr txBox="1"/>
          <p:nvPr/>
        </p:nvSpPr>
        <p:spPr>
          <a:xfrm>
            <a:off x="275774" y="4152473"/>
            <a:ext cx="2792348" cy="646331"/>
          </a:xfrm>
          <a:prstGeom prst="rect">
            <a:avLst/>
          </a:prstGeom>
          <a:noFill/>
          <a:ln>
            <a:solidFill>
              <a:srgbClr val="FFC000"/>
            </a:solidFill>
          </a:ln>
        </p:spPr>
        <p:txBody>
          <a:bodyPr wrap="square" rtlCol="0">
            <a:spAutoFit/>
          </a:bodyPr>
          <a:lstStyle/>
          <a:p>
            <a:r>
              <a:rPr lang="es-CO" b="1" dirty="0"/>
              <a:t>ACUERDO 200.02.010</a:t>
            </a:r>
            <a:endParaRPr lang="es-CO" dirty="0"/>
          </a:p>
          <a:p>
            <a:r>
              <a:rPr lang="es-CO" b="1" dirty="0"/>
              <a:t>(3 de octubre de 2025)  </a:t>
            </a:r>
            <a:endParaRPr lang="es-CO" dirty="0"/>
          </a:p>
        </p:txBody>
      </p:sp>
      <p:sp>
        <p:nvSpPr>
          <p:cNvPr id="18" name="Flecha: a la derecha 7">
            <a:extLst>
              <a:ext uri="{FF2B5EF4-FFF2-40B4-BE49-F238E27FC236}">
                <a16:creationId xmlns="" xmlns:a16="http://schemas.microsoft.com/office/drawing/2014/main" id="{4DCA74F2-52B7-43DE-85A5-218A706496D0}"/>
              </a:ext>
            </a:extLst>
          </p:cNvPr>
          <p:cNvSpPr/>
          <p:nvPr/>
        </p:nvSpPr>
        <p:spPr>
          <a:xfrm>
            <a:off x="3231308" y="4307860"/>
            <a:ext cx="828296"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9" name="CuadroTexto 4">
            <a:extLst>
              <a:ext uri="{FF2B5EF4-FFF2-40B4-BE49-F238E27FC236}">
                <a16:creationId xmlns="" xmlns:a16="http://schemas.microsoft.com/office/drawing/2014/main" id="{381CE99E-9451-4022-B416-9C1F1F4695AA}"/>
              </a:ext>
            </a:extLst>
          </p:cNvPr>
          <p:cNvSpPr txBox="1"/>
          <p:nvPr/>
        </p:nvSpPr>
        <p:spPr>
          <a:xfrm>
            <a:off x="275775" y="5585576"/>
            <a:ext cx="2792347" cy="646331"/>
          </a:xfrm>
          <a:prstGeom prst="rect">
            <a:avLst/>
          </a:prstGeom>
          <a:noFill/>
          <a:ln>
            <a:solidFill>
              <a:srgbClr val="FFC000"/>
            </a:solidFill>
          </a:ln>
        </p:spPr>
        <p:txBody>
          <a:bodyPr wrap="square" rtlCol="0">
            <a:spAutoFit/>
          </a:bodyPr>
          <a:lstStyle/>
          <a:p>
            <a:pPr algn="ctr"/>
            <a:r>
              <a:rPr lang="es-CO" b="1" dirty="0"/>
              <a:t>ACUERDO 200.02.011</a:t>
            </a:r>
            <a:endParaRPr lang="es-CO" dirty="0"/>
          </a:p>
          <a:p>
            <a:pPr algn="ctr"/>
            <a:r>
              <a:rPr lang="es-CO" b="1" dirty="0"/>
              <a:t>(17 de octubre de 2025)</a:t>
            </a:r>
            <a:endParaRPr lang="es-CO" dirty="0"/>
          </a:p>
        </p:txBody>
      </p:sp>
      <p:sp>
        <p:nvSpPr>
          <p:cNvPr id="20" name="Flecha: a la derecha 7">
            <a:extLst>
              <a:ext uri="{FF2B5EF4-FFF2-40B4-BE49-F238E27FC236}">
                <a16:creationId xmlns="" xmlns:a16="http://schemas.microsoft.com/office/drawing/2014/main" id="{4DCA74F2-52B7-43DE-85A5-218A706496D0}"/>
              </a:ext>
            </a:extLst>
          </p:cNvPr>
          <p:cNvSpPr/>
          <p:nvPr/>
        </p:nvSpPr>
        <p:spPr>
          <a:xfrm>
            <a:off x="3272829" y="5705236"/>
            <a:ext cx="828296"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21" name="CuadroTexto 8">
            <a:extLst>
              <a:ext uri="{FF2B5EF4-FFF2-40B4-BE49-F238E27FC236}">
                <a16:creationId xmlns="" xmlns:a16="http://schemas.microsoft.com/office/drawing/2014/main" id="{B4F50503-29AD-41F7-8513-94BB4C2E813B}"/>
              </a:ext>
            </a:extLst>
          </p:cNvPr>
          <p:cNvSpPr txBox="1"/>
          <p:nvPr/>
        </p:nvSpPr>
        <p:spPr>
          <a:xfrm>
            <a:off x="4295864" y="5447076"/>
            <a:ext cx="6749507" cy="923330"/>
          </a:xfrm>
          <a:prstGeom prst="rect">
            <a:avLst/>
          </a:prstGeom>
          <a:noFill/>
          <a:ln>
            <a:solidFill>
              <a:srgbClr val="FFC000"/>
            </a:solidFill>
          </a:ln>
        </p:spPr>
        <p:txBody>
          <a:bodyPr wrap="square" rtlCol="0">
            <a:spAutoFit/>
          </a:bodyPr>
          <a:lstStyle/>
          <a:p>
            <a:pPr algn="just"/>
            <a:r>
              <a:rPr lang="es-CO" b="1" dirty="0"/>
              <a:t>POR MEDIO DEL CUAL SE AUTORIZA AL ALCALDE DEL MUNICIPIO DE ARAUCA, PARA COMPROMETER Y CONTRATAR VIGENCIAS FUTURAS ORDINARIAS Y SE DICTAN OTRAS DISPOSICIONES</a:t>
            </a:r>
            <a:endParaRPr lang="es-CO" dirty="0"/>
          </a:p>
        </p:txBody>
      </p:sp>
    </p:spTree>
    <p:extLst>
      <p:ext uri="{BB962C8B-B14F-4D97-AF65-F5344CB8AC3E}">
        <p14:creationId xmlns:p14="http://schemas.microsoft.com/office/powerpoint/2010/main" val="717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9">
            <a:extLst>
              <a:ext uri="{FF2B5EF4-FFF2-40B4-BE49-F238E27FC236}">
                <a16:creationId xmlns="" xmlns:a16="http://schemas.microsoft.com/office/drawing/2014/main" id="{10A57AA1-5DEB-4F26-851A-B40EC9533F86}"/>
              </a:ext>
            </a:extLst>
          </p:cNvPr>
          <p:cNvSpPr txBox="1"/>
          <p:nvPr/>
        </p:nvSpPr>
        <p:spPr>
          <a:xfrm>
            <a:off x="348343" y="1226824"/>
            <a:ext cx="2962447" cy="646331"/>
          </a:xfrm>
          <a:prstGeom prst="rect">
            <a:avLst/>
          </a:prstGeom>
          <a:noFill/>
          <a:ln>
            <a:solidFill>
              <a:srgbClr val="FFC000"/>
            </a:solidFill>
          </a:ln>
        </p:spPr>
        <p:txBody>
          <a:bodyPr wrap="square" rtlCol="0">
            <a:spAutoFit/>
          </a:bodyPr>
          <a:lstStyle/>
          <a:p>
            <a:pPr algn="ctr"/>
            <a:r>
              <a:rPr lang="es-ES" b="1" dirty="0"/>
              <a:t>ACUERDO 200.02.012</a:t>
            </a:r>
            <a:endParaRPr lang="es-CO" dirty="0"/>
          </a:p>
          <a:p>
            <a:pPr algn="ctr"/>
            <a:r>
              <a:rPr lang="es-ES" b="1" dirty="0"/>
              <a:t>(24 DE NOVIEMBRE DE 2025)</a:t>
            </a:r>
            <a:endParaRPr lang="es-CO" dirty="0"/>
          </a:p>
        </p:txBody>
      </p:sp>
      <p:sp>
        <p:nvSpPr>
          <p:cNvPr id="9" name="Flecha: a la derecha 10">
            <a:extLst>
              <a:ext uri="{FF2B5EF4-FFF2-40B4-BE49-F238E27FC236}">
                <a16:creationId xmlns="" xmlns:a16="http://schemas.microsoft.com/office/drawing/2014/main" id="{88E9D56C-1146-48C3-BF9B-7B4EEFB05BF6}"/>
              </a:ext>
            </a:extLst>
          </p:cNvPr>
          <p:cNvSpPr/>
          <p:nvPr/>
        </p:nvSpPr>
        <p:spPr>
          <a:xfrm>
            <a:off x="3462331" y="1424836"/>
            <a:ext cx="828296"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1" name="CuadroTexto 3">
            <a:extLst>
              <a:ext uri="{FF2B5EF4-FFF2-40B4-BE49-F238E27FC236}">
                <a16:creationId xmlns="" xmlns:a16="http://schemas.microsoft.com/office/drawing/2014/main" id="{E71E0937-8AD2-4926-8061-C3404E7E7755}"/>
              </a:ext>
            </a:extLst>
          </p:cNvPr>
          <p:cNvSpPr txBox="1"/>
          <p:nvPr/>
        </p:nvSpPr>
        <p:spPr>
          <a:xfrm>
            <a:off x="3983314" y="225613"/>
            <a:ext cx="3431097" cy="523220"/>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800" b="1"/>
            </a:lvl1pPr>
          </a:lstStyle>
          <a:p>
            <a:r>
              <a:rPr lang="es-ES" dirty="0"/>
              <a:t>ACUERDOS </a:t>
            </a:r>
            <a:r>
              <a:rPr lang="es-ES" dirty="0" smtClean="0"/>
              <a:t>2025</a:t>
            </a:r>
            <a:endParaRPr lang="es-CO" dirty="0"/>
          </a:p>
        </p:txBody>
      </p:sp>
      <p:sp>
        <p:nvSpPr>
          <p:cNvPr id="12" name="CuadroTexto 8">
            <a:extLst>
              <a:ext uri="{FF2B5EF4-FFF2-40B4-BE49-F238E27FC236}">
                <a16:creationId xmlns="" xmlns:a16="http://schemas.microsoft.com/office/drawing/2014/main" id="{B4F50503-29AD-41F7-8513-94BB4C2E813B}"/>
              </a:ext>
            </a:extLst>
          </p:cNvPr>
          <p:cNvSpPr txBox="1"/>
          <p:nvPr/>
        </p:nvSpPr>
        <p:spPr>
          <a:xfrm>
            <a:off x="4557120" y="927195"/>
            <a:ext cx="6372137" cy="1477328"/>
          </a:xfrm>
          <a:prstGeom prst="rect">
            <a:avLst/>
          </a:prstGeom>
          <a:noFill/>
          <a:ln>
            <a:solidFill>
              <a:srgbClr val="FFC000"/>
            </a:solidFill>
          </a:ln>
        </p:spPr>
        <p:txBody>
          <a:bodyPr wrap="square" rtlCol="0">
            <a:spAutoFit/>
          </a:bodyPr>
          <a:lstStyle/>
          <a:p>
            <a:r>
              <a:rPr lang="es-CO" b="1" dirty="0"/>
              <a:t>"POR MEDIO DEL CUAL SE FIJA EL PRESUPUESTO DE RENTAS, RECURSOS DE CAPITAL Y SE APROPIAN LOS GASTOS DEL MUNICIPIO DE ARAUCA, PARA LA VIGENCIA FISCAL COMPRENDIDA DEL 1º DE ENERO AL 31 DE DICIEMBRE DEL AÑO 2026 Y SE CONCEDEN UNAS AUTORIZACIONES”</a:t>
            </a:r>
            <a:endParaRPr lang="es-CO" dirty="0"/>
          </a:p>
        </p:txBody>
      </p:sp>
      <p:sp>
        <p:nvSpPr>
          <p:cNvPr id="13" name="CuadroTexto 9">
            <a:extLst>
              <a:ext uri="{FF2B5EF4-FFF2-40B4-BE49-F238E27FC236}">
                <a16:creationId xmlns="" xmlns:a16="http://schemas.microsoft.com/office/drawing/2014/main" id="{10A57AA1-5DEB-4F26-851A-B40EC9533F86}"/>
              </a:ext>
            </a:extLst>
          </p:cNvPr>
          <p:cNvSpPr txBox="1"/>
          <p:nvPr/>
        </p:nvSpPr>
        <p:spPr>
          <a:xfrm>
            <a:off x="348343" y="2667365"/>
            <a:ext cx="2962447" cy="923330"/>
          </a:xfrm>
          <a:prstGeom prst="rect">
            <a:avLst/>
          </a:prstGeom>
          <a:noFill/>
          <a:ln>
            <a:solidFill>
              <a:srgbClr val="FFC000"/>
            </a:solidFill>
          </a:ln>
        </p:spPr>
        <p:txBody>
          <a:bodyPr wrap="square" rtlCol="0">
            <a:spAutoFit/>
          </a:bodyPr>
          <a:lstStyle/>
          <a:p>
            <a:pPr algn="ctr"/>
            <a:r>
              <a:rPr lang="es-CO" b="1" dirty="0"/>
              <a:t>ACUERDO MUNICIPAL Nro. 200. 02.013</a:t>
            </a:r>
            <a:endParaRPr lang="es-CO" dirty="0"/>
          </a:p>
          <a:p>
            <a:pPr algn="ctr"/>
            <a:r>
              <a:rPr lang="es-CO" b="1" dirty="0"/>
              <a:t>(2 de diciembre de 2025)</a:t>
            </a:r>
            <a:endParaRPr lang="es-CO" dirty="0"/>
          </a:p>
        </p:txBody>
      </p:sp>
      <p:sp>
        <p:nvSpPr>
          <p:cNvPr id="14" name="Flecha: a la derecha 10">
            <a:extLst>
              <a:ext uri="{FF2B5EF4-FFF2-40B4-BE49-F238E27FC236}">
                <a16:creationId xmlns="" xmlns:a16="http://schemas.microsoft.com/office/drawing/2014/main" id="{88E9D56C-1146-48C3-BF9B-7B4EEFB05BF6}"/>
              </a:ext>
            </a:extLst>
          </p:cNvPr>
          <p:cNvSpPr/>
          <p:nvPr/>
        </p:nvSpPr>
        <p:spPr>
          <a:xfrm>
            <a:off x="3525624" y="3021374"/>
            <a:ext cx="828296"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5" name="CuadroTexto 8">
            <a:extLst>
              <a:ext uri="{FF2B5EF4-FFF2-40B4-BE49-F238E27FC236}">
                <a16:creationId xmlns="" xmlns:a16="http://schemas.microsoft.com/office/drawing/2014/main" id="{B4F50503-29AD-41F7-8513-94BB4C2E813B}"/>
              </a:ext>
            </a:extLst>
          </p:cNvPr>
          <p:cNvSpPr txBox="1"/>
          <p:nvPr/>
        </p:nvSpPr>
        <p:spPr>
          <a:xfrm>
            <a:off x="4557119" y="2667365"/>
            <a:ext cx="6372137" cy="1200329"/>
          </a:xfrm>
          <a:prstGeom prst="rect">
            <a:avLst/>
          </a:prstGeom>
          <a:noFill/>
          <a:ln>
            <a:solidFill>
              <a:srgbClr val="FFC000"/>
            </a:solidFill>
          </a:ln>
        </p:spPr>
        <p:txBody>
          <a:bodyPr wrap="square" rtlCol="0">
            <a:spAutoFit/>
          </a:bodyPr>
          <a:lstStyle/>
          <a:p>
            <a:r>
              <a:rPr lang="es-CO" b="1" dirty="0"/>
              <a:t>“POR MEDIO DEL CUAL EL MUNICIPIO DE ARAUCA INSTITUCIONALIZA LA CONMEMORACIÓN DEL DÍA MUNDIAL PARA LA PREVENCIÓN DEL ABUSO SEXUAL DE NIÑOS, NIÑAS Y ADOLESCENTES”.</a:t>
            </a:r>
            <a:endParaRPr lang="es-CO" dirty="0"/>
          </a:p>
        </p:txBody>
      </p:sp>
      <p:sp>
        <p:nvSpPr>
          <p:cNvPr id="19" name="CuadroTexto 9">
            <a:extLst>
              <a:ext uri="{FF2B5EF4-FFF2-40B4-BE49-F238E27FC236}">
                <a16:creationId xmlns="" xmlns:a16="http://schemas.microsoft.com/office/drawing/2014/main" id="{10A57AA1-5DEB-4F26-851A-B40EC9533F86}"/>
              </a:ext>
            </a:extLst>
          </p:cNvPr>
          <p:cNvSpPr txBox="1"/>
          <p:nvPr/>
        </p:nvSpPr>
        <p:spPr>
          <a:xfrm>
            <a:off x="348343" y="4398080"/>
            <a:ext cx="2962447" cy="646331"/>
          </a:xfrm>
          <a:prstGeom prst="rect">
            <a:avLst/>
          </a:prstGeom>
          <a:noFill/>
          <a:ln>
            <a:solidFill>
              <a:srgbClr val="FFC000"/>
            </a:solidFill>
          </a:ln>
        </p:spPr>
        <p:txBody>
          <a:bodyPr wrap="square" rtlCol="0">
            <a:spAutoFit/>
          </a:bodyPr>
          <a:lstStyle/>
          <a:p>
            <a:pPr algn="ctr"/>
            <a:r>
              <a:rPr lang="es-CO" b="1" dirty="0"/>
              <a:t>ACUERDO 200.02.014</a:t>
            </a:r>
            <a:endParaRPr lang="es-CO" dirty="0"/>
          </a:p>
          <a:p>
            <a:pPr algn="ctr"/>
            <a:r>
              <a:rPr lang="es-CO" b="1" dirty="0"/>
              <a:t>(3 de diciembre de 2025) </a:t>
            </a:r>
            <a:endParaRPr lang="es-CO" dirty="0"/>
          </a:p>
        </p:txBody>
      </p:sp>
      <p:sp>
        <p:nvSpPr>
          <p:cNvPr id="20" name="CuadroTexto 8">
            <a:extLst>
              <a:ext uri="{FF2B5EF4-FFF2-40B4-BE49-F238E27FC236}">
                <a16:creationId xmlns="" xmlns:a16="http://schemas.microsoft.com/office/drawing/2014/main" id="{B4F50503-29AD-41F7-8513-94BB4C2E813B}"/>
              </a:ext>
            </a:extLst>
          </p:cNvPr>
          <p:cNvSpPr txBox="1"/>
          <p:nvPr/>
        </p:nvSpPr>
        <p:spPr>
          <a:xfrm>
            <a:off x="4557120" y="4150110"/>
            <a:ext cx="6372137" cy="1200329"/>
          </a:xfrm>
          <a:prstGeom prst="rect">
            <a:avLst/>
          </a:prstGeom>
          <a:noFill/>
          <a:ln>
            <a:solidFill>
              <a:srgbClr val="FFC000"/>
            </a:solidFill>
          </a:ln>
        </p:spPr>
        <p:txBody>
          <a:bodyPr wrap="square" rtlCol="0">
            <a:spAutoFit/>
          </a:bodyPr>
          <a:lstStyle/>
          <a:p>
            <a:r>
              <a:rPr lang="es-CO" b="1" dirty="0"/>
              <a:t>POR MEDIO DEL CUAL SE MODIFICA EL PRESUPUESTO GENERAL DE RENTAS, RECURSOS DE CAPITAL Y GASTOS DEL MUNICIPIO DE ARAUCA, DE LA VIGENCIA FISCAL 2025 Y SE DICTAN OTRAS DISPOSICIONES</a:t>
            </a:r>
            <a:endParaRPr lang="es-CO" dirty="0"/>
          </a:p>
        </p:txBody>
      </p:sp>
      <p:sp>
        <p:nvSpPr>
          <p:cNvPr id="21" name="Flecha: a la derecha 10">
            <a:extLst>
              <a:ext uri="{FF2B5EF4-FFF2-40B4-BE49-F238E27FC236}">
                <a16:creationId xmlns="" xmlns:a16="http://schemas.microsoft.com/office/drawing/2014/main" id="{88E9D56C-1146-48C3-BF9B-7B4EEFB05BF6}"/>
              </a:ext>
            </a:extLst>
          </p:cNvPr>
          <p:cNvSpPr/>
          <p:nvPr/>
        </p:nvSpPr>
        <p:spPr>
          <a:xfrm>
            <a:off x="3554652" y="4582493"/>
            <a:ext cx="828296"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22" name="CuadroTexto 9">
            <a:extLst>
              <a:ext uri="{FF2B5EF4-FFF2-40B4-BE49-F238E27FC236}">
                <a16:creationId xmlns="" xmlns:a16="http://schemas.microsoft.com/office/drawing/2014/main" id="{10A57AA1-5DEB-4F26-851A-B40EC9533F86}"/>
              </a:ext>
            </a:extLst>
          </p:cNvPr>
          <p:cNvSpPr txBox="1"/>
          <p:nvPr/>
        </p:nvSpPr>
        <p:spPr>
          <a:xfrm>
            <a:off x="348342" y="5813220"/>
            <a:ext cx="2962447" cy="646331"/>
          </a:xfrm>
          <a:prstGeom prst="rect">
            <a:avLst/>
          </a:prstGeom>
          <a:noFill/>
          <a:ln>
            <a:solidFill>
              <a:srgbClr val="FFC000"/>
            </a:solidFill>
          </a:ln>
        </p:spPr>
        <p:txBody>
          <a:bodyPr wrap="square" rtlCol="0">
            <a:spAutoFit/>
          </a:bodyPr>
          <a:lstStyle/>
          <a:p>
            <a:pPr algn="ctr"/>
            <a:r>
              <a:rPr lang="es-CO" b="1" dirty="0"/>
              <a:t>ACUERDO 200. 02.015</a:t>
            </a:r>
            <a:endParaRPr lang="es-CO" dirty="0"/>
          </a:p>
          <a:p>
            <a:pPr algn="ctr"/>
            <a:r>
              <a:rPr lang="es-CO" b="1" dirty="0"/>
              <a:t>(9 de diciembre de 2025)</a:t>
            </a:r>
            <a:endParaRPr lang="es-CO" dirty="0"/>
          </a:p>
        </p:txBody>
      </p:sp>
      <p:sp>
        <p:nvSpPr>
          <p:cNvPr id="23" name="Flecha: a la derecha 10">
            <a:extLst>
              <a:ext uri="{FF2B5EF4-FFF2-40B4-BE49-F238E27FC236}">
                <a16:creationId xmlns="" xmlns:a16="http://schemas.microsoft.com/office/drawing/2014/main" id="{88E9D56C-1146-48C3-BF9B-7B4EEFB05BF6}"/>
              </a:ext>
            </a:extLst>
          </p:cNvPr>
          <p:cNvSpPr/>
          <p:nvPr/>
        </p:nvSpPr>
        <p:spPr>
          <a:xfrm>
            <a:off x="3578080" y="5968607"/>
            <a:ext cx="828296" cy="33555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24" name="CuadroTexto 8">
            <a:extLst>
              <a:ext uri="{FF2B5EF4-FFF2-40B4-BE49-F238E27FC236}">
                <a16:creationId xmlns="" xmlns:a16="http://schemas.microsoft.com/office/drawing/2014/main" id="{B4F50503-29AD-41F7-8513-94BB4C2E813B}"/>
              </a:ext>
            </a:extLst>
          </p:cNvPr>
          <p:cNvSpPr txBox="1"/>
          <p:nvPr/>
        </p:nvSpPr>
        <p:spPr>
          <a:xfrm>
            <a:off x="4571634" y="5652334"/>
            <a:ext cx="6372136" cy="923330"/>
          </a:xfrm>
          <a:prstGeom prst="rect">
            <a:avLst/>
          </a:prstGeom>
          <a:noFill/>
          <a:ln>
            <a:solidFill>
              <a:srgbClr val="FFC000"/>
            </a:solidFill>
          </a:ln>
        </p:spPr>
        <p:txBody>
          <a:bodyPr wrap="square" rtlCol="0">
            <a:spAutoFit/>
          </a:bodyPr>
          <a:lstStyle/>
          <a:p>
            <a:r>
              <a:rPr lang="es-CO" b="1" i="1" dirty="0"/>
              <a:t>“POR MEDIO DE LA CUAL SE MODIFICA EL ACUERDO Nro. 200.02.016 DE 2017 EN MATERIA DE IMPUESTO DE INDUSTRIA Y COMERCIO Y SE DICTAN OTRAS DISPOSICIONES”</a:t>
            </a:r>
            <a:endParaRPr lang="es-CO" dirty="0"/>
          </a:p>
        </p:txBody>
      </p:sp>
    </p:spTree>
    <p:extLst>
      <p:ext uri="{BB962C8B-B14F-4D97-AF65-F5344CB8AC3E}">
        <p14:creationId xmlns:p14="http://schemas.microsoft.com/office/powerpoint/2010/main" val="1446398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a 14">
            <a:extLst>
              <a:ext uri="{FF2B5EF4-FFF2-40B4-BE49-F238E27FC236}">
                <a16:creationId xmlns="" xmlns:a16="http://schemas.microsoft.com/office/drawing/2014/main" id="{02315B3B-D8BD-4A9C-B24D-126578EDEEDC}"/>
              </a:ext>
            </a:extLst>
          </p:cNvPr>
          <p:cNvGraphicFramePr>
            <a:graphicFrameLocks noGrp="1"/>
          </p:cNvGraphicFramePr>
          <p:nvPr>
            <p:extLst>
              <p:ext uri="{D42A27DB-BD31-4B8C-83A1-F6EECF244321}">
                <p14:modId xmlns:p14="http://schemas.microsoft.com/office/powerpoint/2010/main" val="3089417931"/>
              </p:ext>
            </p:extLst>
          </p:nvPr>
        </p:nvGraphicFramePr>
        <p:xfrm>
          <a:off x="3732540" y="1139003"/>
          <a:ext cx="4726920" cy="2938046"/>
        </p:xfrm>
        <a:graphic>
          <a:graphicData uri="http://schemas.openxmlformats.org/drawingml/2006/table">
            <a:tbl>
              <a:tblPr/>
              <a:tblGrid>
                <a:gridCol w="409405">
                  <a:extLst>
                    <a:ext uri="{9D8B030D-6E8A-4147-A177-3AD203B41FA5}">
                      <a16:colId xmlns="" xmlns:a16="http://schemas.microsoft.com/office/drawing/2014/main" val="3506236535"/>
                    </a:ext>
                  </a:extLst>
                </a:gridCol>
                <a:gridCol w="3377948">
                  <a:extLst>
                    <a:ext uri="{9D8B030D-6E8A-4147-A177-3AD203B41FA5}">
                      <a16:colId xmlns="" xmlns:a16="http://schemas.microsoft.com/office/drawing/2014/main" val="3221027620"/>
                    </a:ext>
                  </a:extLst>
                </a:gridCol>
                <a:gridCol w="939567">
                  <a:extLst>
                    <a:ext uri="{9D8B030D-6E8A-4147-A177-3AD203B41FA5}">
                      <a16:colId xmlns="" xmlns:a16="http://schemas.microsoft.com/office/drawing/2014/main" val="1999246884"/>
                    </a:ext>
                  </a:extLst>
                </a:gridCol>
              </a:tblGrid>
              <a:tr h="437379">
                <a:tc gridSpan="3">
                  <a:txBody>
                    <a:bodyPr/>
                    <a:lstStyle/>
                    <a:p>
                      <a:pPr algn="ctr" fontAlgn="b"/>
                      <a:r>
                        <a:rPr lang="es-CO" sz="2600" b="0" i="0" u="none" strike="noStrike" dirty="0" smtClean="0">
                          <a:solidFill>
                            <a:srgbClr val="000000"/>
                          </a:solidFill>
                          <a:effectLst/>
                          <a:latin typeface="Calibri" panose="020F0502020204030204" pitchFamily="34" charset="0"/>
                        </a:rPr>
                        <a:t> RESUMEN</a:t>
                      </a:r>
                      <a:r>
                        <a:rPr lang="es-CO" sz="2600" b="0" i="0" u="none" strike="noStrike" baseline="0" dirty="0" smtClean="0">
                          <a:solidFill>
                            <a:srgbClr val="000000"/>
                          </a:solidFill>
                          <a:effectLst/>
                          <a:latin typeface="Calibri" panose="020F0502020204030204" pitchFamily="34" charset="0"/>
                        </a:rPr>
                        <a:t> </a:t>
                      </a:r>
                      <a:r>
                        <a:rPr lang="es-CO" sz="2600" b="0" i="0" u="none" strike="noStrike" dirty="0" smtClean="0">
                          <a:solidFill>
                            <a:srgbClr val="000000"/>
                          </a:solidFill>
                          <a:effectLst/>
                          <a:latin typeface="Calibri" panose="020F0502020204030204" pitchFamily="34" charset="0"/>
                        </a:rPr>
                        <a:t>SESIONES </a:t>
                      </a:r>
                      <a:endParaRPr lang="es-CO" sz="2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543476644"/>
                  </a:ext>
                </a:extLst>
              </a:tr>
              <a:tr h="199673">
                <a:tc>
                  <a:txBody>
                    <a:bodyPr/>
                    <a:lstStyle/>
                    <a:p>
                      <a:pPr algn="ctr" fontAlgn="ctr"/>
                      <a:r>
                        <a:rPr lang="es-CO" sz="11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100" b="0" i="0" u="none" strike="noStrike" dirty="0">
                          <a:solidFill>
                            <a:srgbClr val="000000"/>
                          </a:solidFill>
                          <a:effectLst/>
                          <a:latin typeface="Calibri" panose="020F0502020204030204" pitchFamily="34" charset="0"/>
                        </a:rPr>
                        <a:t>NOMBRE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100" b="0" i="0" u="none" strike="noStrike" dirty="0">
                          <a:solidFill>
                            <a:srgbClr val="000000"/>
                          </a:solidFill>
                          <a:effectLst/>
                          <a:latin typeface="Calibri" panose="020F0502020204030204" pitchFamily="34" charset="0"/>
                        </a:rPr>
                        <a:t>CANTIDAD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 xmlns:a16="http://schemas.microsoft.com/office/drawing/2014/main" val="3218089324"/>
                  </a:ext>
                </a:extLst>
              </a:tr>
              <a:tr h="399346">
                <a:tc>
                  <a:txBody>
                    <a:bodyPr/>
                    <a:lstStyle/>
                    <a:p>
                      <a:pPr algn="ctr" fontAlgn="b"/>
                      <a:r>
                        <a:rPr lang="es-CO" sz="16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0" i="0" u="none" strike="noStrike" dirty="0">
                          <a:solidFill>
                            <a:srgbClr val="000000"/>
                          </a:solidFill>
                          <a:effectLst/>
                          <a:latin typeface="Calibri" panose="020F0502020204030204" pitchFamily="34" charset="0"/>
                        </a:rPr>
                        <a:t>PLENARIAS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smtClean="0">
                          <a:solidFill>
                            <a:schemeClr val="tx1"/>
                          </a:solidFill>
                          <a:effectLst/>
                          <a:latin typeface="Calibri" panose="020F0502020204030204" pitchFamily="34" charset="0"/>
                        </a:rPr>
                        <a:t>139</a:t>
                      </a:r>
                      <a:endParaRPr lang="es-CO" sz="1800" b="1"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0546028"/>
                  </a:ext>
                </a:extLst>
              </a:tr>
              <a:tr h="399346">
                <a:tc>
                  <a:txBody>
                    <a:bodyPr/>
                    <a:lstStyle/>
                    <a:p>
                      <a:pPr algn="ctr" fontAlgn="b"/>
                      <a:r>
                        <a:rPr lang="es-CO" sz="16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0" i="0" u="none" strike="noStrike" dirty="0">
                          <a:solidFill>
                            <a:srgbClr val="000000"/>
                          </a:solidFill>
                          <a:effectLst/>
                          <a:latin typeface="Calibri" panose="020F0502020204030204" pitchFamily="34" charset="0"/>
                        </a:rPr>
                        <a:t>COMISION PRIMERA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smtClean="0">
                          <a:solidFill>
                            <a:srgbClr val="000000"/>
                          </a:solidFill>
                          <a:effectLst/>
                          <a:latin typeface="Calibri" panose="020F0502020204030204" pitchFamily="34" charset="0"/>
                        </a:rPr>
                        <a:t>15</a:t>
                      </a:r>
                      <a:endParaRPr lang="es-CO"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65978787"/>
                  </a:ext>
                </a:extLst>
              </a:tr>
              <a:tr h="399346">
                <a:tc>
                  <a:txBody>
                    <a:bodyPr/>
                    <a:lstStyle/>
                    <a:p>
                      <a:pPr algn="ctr" fontAlgn="b"/>
                      <a:r>
                        <a:rPr lang="es-CO" sz="16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0" i="0" u="none" strike="noStrike" dirty="0">
                          <a:solidFill>
                            <a:srgbClr val="000000"/>
                          </a:solidFill>
                          <a:effectLst/>
                          <a:latin typeface="Calibri" panose="020F0502020204030204" pitchFamily="34" charset="0"/>
                        </a:rPr>
                        <a:t>COMISION SEGUNDA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smtClean="0">
                          <a:solidFill>
                            <a:srgbClr val="000000"/>
                          </a:solidFill>
                          <a:effectLst/>
                          <a:latin typeface="Calibri" panose="020F0502020204030204" pitchFamily="34" charset="0"/>
                        </a:rPr>
                        <a:t>3</a:t>
                      </a:r>
                      <a:endParaRPr lang="es-CO"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3993177"/>
                  </a:ext>
                </a:extLst>
              </a:tr>
              <a:tr h="399346">
                <a:tc>
                  <a:txBody>
                    <a:bodyPr/>
                    <a:lstStyle/>
                    <a:p>
                      <a:pPr algn="ctr" fontAlgn="b"/>
                      <a:r>
                        <a:rPr lang="es-CO" sz="16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0" i="0" u="none" strike="noStrike" dirty="0">
                          <a:solidFill>
                            <a:srgbClr val="000000"/>
                          </a:solidFill>
                          <a:effectLst/>
                          <a:latin typeface="Calibri" panose="020F0502020204030204" pitchFamily="34" charset="0"/>
                        </a:rPr>
                        <a:t>COMISION TERCERA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smtClean="0">
                          <a:solidFill>
                            <a:srgbClr val="000000"/>
                          </a:solidFill>
                          <a:effectLst/>
                          <a:latin typeface="Calibri" panose="020F0502020204030204" pitchFamily="34" charset="0"/>
                        </a:rPr>
                        <a:t>8</a:t>
                      </a:r>
                      <a:endParaRPr lang="es-CO"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1526622"/>
                  </a:ext>
                </a:extLst>
              </a:tr>
              <a:tr h="399346">
                <a:tc>
                  <a:txBody>
                    <a:bodyPr/>
                    <a:lstStyle/>
                    <a:p>
                      <a:pPr algn="ctr" fontAlgn="b"/>
                      <a:r>
                        <a:rPr lang="es-CO" sz="16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600" b="0" i="0" u="none" strike="noStrike" dirty="0">
                          <a:solidFill>
                            <a:srgbClr val="000000"/>
                          </a:solidFill>
                          <a:effectLst/>
                          <a:latin typeface="Calibri" panose="020F0502020204030204" pitchFamily="34" charset="0"/>
                        </a:rPr>
                        <a:t>COMISION ESPECIAL DE LA MUJER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smtClean="0">
                          <a:solidFill>
                            <a:srgbClr val="000000"/>
                          </a:solidFill>
                          <a:effectLst/>
                          <a:latin typeface="Calibri" panose="020F0502020204030204" pitchFamily="34" charset="0"/>
                        </a:rPr>
                        <a:t>3</a:t>
                      </a:r>
                      <a:endParaRPr lang="es-CO"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70136387"/>
                  </a:ext>
                </a:extLst>
              </a:tr>
              <a:tr h="304264">
                <a:tc gridSpan="2">
                  <a:txBody>
                    <a:bodyPr/>
                    <a:lstStyle/>
                    <a:p>
                      <a:pPr algn="ctr" fontAlgn="b"/>
                      <a:r>
                        <a:rPr lang="es-CO" sz="1800" b="0" i="0" u="none" strike="noStrike" dirty="0">
                          <a:solidFill>
                            <a:srgbClr val="000000"/>
                          </a:solidFill>
                          <a:effectLst/>
                          <a:latin typeface="Calibri" panose="020F0502020204030204" pitchFamily="34" charset="0"/>
                        </a:rPr>
                        <a:t>TOTAL SESIONES </a:t>
                      </a:r>
                      <a:r>
                        <a:rPr lang="es-CO" sz="1800" b="0" i="0" u="none" strike="noStrike" dirty="0" smtClean="0">
                          <a:solidFill>
                            <a:srgbClr val="000000"/>
                          </a:solidFill>
                          <a:effectLst/>
                          <a:latin typeface="Calibri" panose="020F0502020204030204" pitchFamily="34" charset="0"/>
                        </a:rPr>
                        <a:t>2025 </a:t>
                      </a:r>
                      <a:endParaRPr lang="es-CO"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tc>
                  <a:txBody>
                    <a:bodyPr/>
                    <a:lstStyle/>
                    <a:p>
                      <a:pPr algn="ctr" fontAlgn="ctr"/>
                      <a:r>
                        <a:rPr lang="es-CO" sz="1800" b="0" i="0" u="none" strike="noStrike" dirty="0" smtClean="0">
                          <a:solidFill>
                            <a:srgbClr val="000000"/>
                          </a:solidFill>
                          <a:effectLst/>
                          <a:latin typeface="Calibri" panose="020F0502020204030204" pitchFamily="34" charset="0"/>
                        </a:rPr>
                        <a:t>168</a:t>
                      </a:r>
                      <a:endParaRPr lang="es-CO"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 xmlns:a16="http://schemas.microsoft.com/office/drawing/2014/main" val="3917234830"/>
                  </a:ext>
                </a:extLst>
              </a:tr>
            </a:tbl>
          </a:graphicData>
        </a:graphic>
      </p:graphicFrame>
      <p:graphicFrame>
        <p:nvGraphicFramePr>
          <p:cNvPr id="16" name="Objeto 15">
            <a:extLst>
              <a:ext uri="{FF2B5EF4-FFF2-40B4-BE49-F238E27FC236}">
                <a16:creationId xmlns="" xmlns:a16="http://schemas.microsoft.com/office/drawing/2014/main" id="{BCF5A13D-BA57-4D9F-84D8-8CBADE402603}"/>
              </a:ext>
            </a:extLst>
          </p:cNvPr>
          <p:cNvGraphicFramePr>
            <a:graphicFrameLocks noChangeAspect="1"/>
          </p:cNvGraphicFramePr>
          <p:nvPr>
            <p:extLst>
              <p:ext uri="{D42A27DB-BD31-4B8C-83A1-F6EECF244321}">
                <p14:modId xmlns:p14="http://schemas.microsoft.com/office/powerpoint/2010/main" val="2735716030"/>
              </p:ext>
            </p:extLst>
          </p:nvPr>
        </p:nvGraphicFramePr>
        <p:xfrm>
          <a:off x="3725863" y="4406900"/>
          <a:ext cx="4740275" cy="1663700"/>
        </p:xfrm>
        <a:graphic>
          <a:graphicData uri="http://schemas.openxmlformats.org/presentationml/2006/ole">
            <mc:AlternateContent xmlns:mc="http://schemas.openxmlformats.org/markup-compatibility/2006">
              <mc:Choice xmlns:v="urn:schemas-microsoft-com:vml" Requires="v">
                <p:oleObj spid="_x0000_s1074" name="Hoja de cálculo" r:id="rId3" imgW="4219575" imgH="1647706" progId="Excel.Sheet.12">
                  <p:embed/>
                </p:oleObj>
              </mc:Choice>
              <mc:Fallback>
                <p:oleObj name="Hoja de cálculo" r:id="rId3" imgW="4219575" imgH="1647706" progId="Excel.Sheet.12">
                  <p:embed/>
                  <p:pic>
                    <p:nvPicPr>
                      <p:cNvPr id="0" name=""/>
                      <p:cNvPicPr/>
                      <p:nvPr/>
                    </p:nvPicPr>
                    <p:blipFill>
                      <a:blip r:embed="rId4"/>
                      <a:stretch>
                        <a:fillRect/>
                      </a:stretch>
                    </p:blipFill>
                    <p:spPr>
                      <a:xfrm>
                        <a:off x="3725863" y="4406900"/>
                        <a:ext cx="4740275" cy="1663700"/>
                      </a:xfrm>
                      <a:prstGeom prst="rect">
                        <a:avLst/>
                      </a:prstGeom>
                    </p:spPr>
                  </p:pic>
                </p:oleObj>
              </mc:Fallback>
            </mc:AlternateContent>
          </a:graphicData>
        </a:graphic>
      </p:graphicFrame>
      <p:sp>
        <p:nvSpPr>
          <p:cNvPr id="5" name="CuadroTexto 3">
            <a:extLst>
              <a:ext uri="{FF2B5EF4-FFF2-40B4-BE49-F238E27FC236}">
                <a16:creationId xmlns="" xmlns:a16="http://schemas.microsoft.com/office/drawing/2014/main" id="{E71E0937-8AD2-4926-8061-C3404E7E7755}"/>
              </a:ext>
            </a:extLst>
          </p:cNvPr>
          <p:cNvSpPr txBox="1"/>
          <p:nvPr/>
        </p:nvSpPr>
        <p:spPr>
          <a:xfrm>
            <a:off x="2019300" y="330721"/>
            <a:ext cx="7861300" cy="523220"/>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a:defRPr sz="2800" b="1"/>
            </a:lvl1pPr>
          </a:lstStyle>
          <a:p>
            <a:r>
              <a:rPr lang="es-ES" dirty="0"/>
              <a:t>SESIONES VIGENCIA </a:t>
            </a:r>
            <a:r>
              <a:rPr lang="es-ES" dirty="0" smtClean="0"/>
              <a:t>2025</a:t>
            </a:r>
            <a:endParaRPr lang="es-CO" dirty="0"/>
          </a:p>
        </p:txBody>
      </p:sp>
    </p:spTree>
    <p:extLst>
      <p:ext uri="{BB962C8B-B14F-4D97-AF65-F5344CB8AC3E}">
        <p14:creationId xmlns:p14="http://schemas.microsoft.com/office/powerpoint/2010/main" val="99652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2667</TotalTime>
  <Words>1433</Words>
  <Application>Microsoft Office PowerPoint</Application>
  <PresentationFormat>Personalizado</PresentationFormat>
  <Paragraphs>238</Paragraphs>
  <Slides>17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19" baseType="lpstr">
      <vt:lpstr>Adyacencia</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Usuario</cp:lastModifiedBy>
  <cp:revision>65</cp:revision>
  <dcterms:created xsi:type="dcterms:W3CDTF">2022-03-26T15:41:20Z</dcterms:created>
  <dcterms:modified xsi:type="dcterms:W3CDTF">2026-03-18T19:47:29Z</dcterms:modified>
</cp:coreProperties>
</file>