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3" r:id="rId1"/>
  </p:sldMasterIdLst>
  <p:sldIdLst>
    <p:sldId id="278" r:id="rId2"/>
    <p:sldId id="287" r:id="rId3"/>
    <p:sldId id="288" r:id="rId4"/>
    <p:sldId id="289" r:id="rId5"/>
    <p:sldId id="267" r:id="rId6"/>
    <p:sldId id="286" r:id="rId7"/>
    <p:sldId id="279" r:id="rId8"/>
    <p:sldId id="280" r:id="rId9"/>
    <p:sldId id="281" r:id="rId10"/>
    <p:sldId id="266" r:id="rId11"/>
    <p:sldId id="268" r:id="rId12"/>
    <p:sldId id="270" r:id="rId13"/>
    <p:sldId id="290" r:id="rId14"/>
    <p:sldId id="271" r:id="rId15"/>
    <p:sldId id="282" r:id="rId16"/>
    <p:sldId id="277" r:id="rId17"/>
    <p:sldId id="28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6" d="100"/>
          <a:sy n="66" d="100"/>
        </p:scale>
        <p:origin x="-1446" y="-6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2025/03/29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857E33E-8B18-4087-B112-809917729534}" type="datetimeFigureOut">
              <a:rPr lang="en-US" smtClean="0"/>
              <a:t>2025/03/29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3FFE419-2371-464F-8239-3959401C3561}" type="datetimeFigureOut">
              <a:rPr lang="en-US" smtClean="0"/>
              <a:t>2025/03/29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2025/03/29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3E5059C3-6A89-4494-99FF-5A4D6FFD50EB}" type="datetimeFigureOut">
              <a:rPr lang="en-US" smtClean="0"/>
              <a:t>2025/03/29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2025/03/29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2025/03/29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CBC1C18-307B-4F68-A007-B5B542270E8D}" type="datetimeFigureOut">
              <a:rPr lang="en-US" smtClean="0"/>
              <a:t>2025/03/29</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2025/03/29</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37D525BB-DA17-4BA0-B3C8-3AC3ABC827E6}" type="datetimeFigureOut">
              <a:rPr lang="en-US" smtClean="0"/>
              <a:t>2025/03/29</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
              </a:t>
            </a:r>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D22F896-40B5-4ADD-8801-0D06FADFA095}" type="slidenum">
              <a:rPr lang="en-US" smtClean="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6C4C9A-3960-41CF-A4E9-2A8FB932454B}" type="datetimeFigureOut">
              <a:rPr lang="en-US" smtClean="0"/>
              <a:t>2025/03/29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3CBC1C18-307B-4F68-A007-B5B542270E8D}" type="datetimeFigureOut">
              <a:rPr lang="en-US" smtClean="0"/>
              <a:t>2025/03/29</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US" smtClean="0"/>
              <a:t>
              </a:t>
            </a:r>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D22F896-40B5-4ADD-8801-0D06FADFA095}"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funcionpublica.gov.co/eva/gestornormativo/norma.php?i=95232#73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uncionpublica.gov.co/eva/gestornormativo/norma.php?i=110675#2" TargetMode="External"/><Relationship Id="rId2" Type="http://schemas.openxmlformats.org/officeDocument/2006/relationships/hyperlink" Target="https://www.funcionpublica.gov.co/eva/gestornormativo/norma.php?i=339#138.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mailto:educarchave@gmail.com" TargetMode="External"/><Relationship Id="rId13" Type="http://schemas.openxmlformats.org/officeDocument/2006/relationships/hyperlink" Target="mailto:psvivianadiaz@gmail.com" TargetMode="External"/><Relationship Id="rId3" Type="http://schemas.openxmlformats.org/officeDocument/2006/relationships/hyperlink" Target="mailto:bladi_12@hotmail.es" TargetMode="External"/><Relationship Id="rId7" Type="http://schemas.openxmlformats.org/officeDocument/2006/relationships/hyperlink" Target="mailto:raul_0706@hotmail.com" TargetMode="External"/><Relationship Id="rId12" Type="http://schemas.openxmlformats.org/officeDocument/2006/relationships/hyperlink" Target="mailto:im.faviodh@yahoo.com" TargetMode="External"/><Relationship Id="rId17" Type="http://schemas.openxmlformats.org/officeDocument/2006/relationships/hyperlink" Target="mailto:luisguedesgamez@gmail.com" TargetMode="External"/><Relationship Id="rId2" Type="http://schemas.openxmlformats.org/officeDocument/2006/relationships/hyperlink" Target="mailto:jumasaav@hotmail.com" TargetMode="External"/><Relationship Id="rId16" Type="http://schemas.openxmlformats.org/officeDocument/2006/relationships/hyperlink" Target="mailto:eneceere@gmail.com" TargetMode="External"/><Relationship Id="rId1" Type="http://schemas.openxmlformats.org/officeDocument/2006/relationships/slideLayout" Target="../slideLayouts/slideLayout2.xml"/><Relationship Id="rId6" Type="http://schemas.openxmlformats.org/officeDocument/2006/relationships/hyperlink" Target="mailto:robinsonangel877@gmail.com" TargetMode="External"/><Relationship Id="rId11" Type="http://schemas.openxmlformats.org/officeDocument/2006/relationships/hyperlink" Target="mailto:cesar.ataya10@gmail.com" TargetMode="External"/><Relationship Id="rId5" Type="http://schemas.openxmlformats.org/officeDocument/2006/relationships/hyperlink" Target="mailto:rafaelperezmolina07@outlook.com" TargetMode="External"/><Relationship Id="rId15" Type="http://schemas.openxmlformats.org/officeDocument/2006/relationships/hyperlink" Target="mailto:leosistembyte@hotmail.com" TargetMode="External"/><Relationship Id="rId10" Type="http://schemas.openxmlformats.org/officeDocument/2006/relationships/hyperlink" Target="mailto:felipepalencia_22@hotmail.com" TargetMode="External"/><Relationship Id="rId4" Type="http://schemas.openxmlformats.org/officeDocument/2006/relationships/hyperlink" Target="mailto:ing.freddymartinez@hotmail.com" TargetMode="External"/><Relationship Id="rId9" Type="http://schemas.openxmlformats.org/officeDocument/2006/relationships/hyperlink" Target="mailto:mariouseche1978@gmail.com" TargetMode="External"/><Relationship Id="rId14" Type="http://schemas.openxmlformats.org/officeDocument/2006/relationships/hyperlink" Target="mailto:jhonyjairepiapinzon@hotmail.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29264" y="1638300"/>
            <a:ext cx="6333836" cy="369331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CO" dirty="0" smtClean="0"/>
              <a:t>La ley 1757 de 2015 establece en el articulo 59 que los Presidentes de las Juntas Administradoras Locales, de los Concejos y de las Asambleas y de sus comisiones permanentes, elaborarán un informe de rendición de cuentas del desempeño de la respectiva célula, mínimo, una vez al año dentro de los tres (3) primeros meses.</a:t>
            </a:r>
          </a:p>
          <a:p>
            <a:endParaRPr lang="es-CO" dirty="0"/>
          </a:p>
          <a:p>
            <a:pPr algn="just"/>
            <a:r>
              <a:rPr lang="es-CO" dirty="0" smtClean="0"/>
              <a:t>Los informes correspondientes quedarán a disposición del público de manera permanente en la pagina web y en las oficinas de archivo de la Junta Administradora Local, Concejo o de la Asamblea y en la correspondiente Secretaria General.</a:t>
            </a:r>
            <a:endParaRPr lang="es-CO" dirty="0"/>
          </a:p>
        </p:txBody>
      </p:sp>
      <p:sp>
        <p:nvSpPr>
          <p:cNvPr id="5" name="CuadroTexto 3">
            <a:extLst>
              <a:ext uri="{FF2B5EF4-FFF2-40B4-BE49-F238E27FC236}">
                <a16:creationId xmlns="" xmlns:a16="http://schemas.microsoft.com/office/drawing/2014/main" id="{538B2E36-9EAF-41B3-9E3D-DEEF72536392}"/>
              </a:ext>
            </a:extLst>
          </p:cNvPr>
          <p:cNvSpPr txBox="1"/>
          <p:nvPr/>
        </p:nvSpPr>
        <p:spPr>
          <a:xfrm>
            <a:off x="609600" y="699003"/>
            <a:ext cx="11137900" cy="461665"/>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2400" b="1" dirty="0"/>
              <a:t>RENDICION DE CUENTAS CONCEJO DEL MUNICIPIO DE ARAUCA AÑO </a:t>
            </a:r>
            <a:r>
              <a:rPr lang="es-ES" sz="2400" b="1" dirty="0" smtClean="0"/>
              <a:t>2024</a:t>
            </a:r>
            <a:endParaRPr lang="es-CO" sz="2400" b="1" dirty="0"/>
          </a:p>
        </p:txBody>
      </p:sp>
    </p:spTree>
    <p:extLst>
      <p:ext uri="{BB962C8B-B14F-4D97-AF65-F5344CB8AC3E}">
        <p14:creationId xmlns:p14="http://schemas.microsoft.com/office/powerpoint/2010/main" val="423391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a 14">
            <a:extLst>
              <a:ext uri="{FF2B5EF4-FFF2-40B4-BE49-F238E27FC236}">
                <a16:creationId xmlns="" xmlns:a16="http://schemas.microsoft.com/office/drawing/2014/main" id="{02315B3B-D8BD-4A9C-B24D-126578EDEEDC}"/>
              </a:ext>
            </a:extLst>
          </p:cNvPr>
          <p:cNvGraphicFramePr>
            <a:graphicFrameLocks noGrp="1"/>
          </p:cNvGraphicFramePr>
          <p:nvPr>
            <p:extLst>
              <p:ext uri="{D42A27DB-BD31-4B8C-83A1-F6EECF244321}">
                <p14:modId xmlns:p14="http://schemas.microsoft.com/office/powerpoint/2010/main" val="1572184085"/>
              </p:ext>
            </p:extLst>
          </p:nvPr>
        </p:nvGraphicFramePr>
        <p:xfrm>
          <a:off x="3732540" y="1139003"/>
          <a:ext cx="4726920" cy="2938046"/>
        </p:xfrm>
        <a:graphic>
          <a:graphicData uri="http://schemas.openxmlformats.org/drawingml/2006/table">
            <a:tbl>
              <a:tblPr/>
              <a:tblGrid>
                <a:gridCol w="409405">
                  <a:extLst>
                    <a:ext uri="{9D8B030D-6E8A-4147-A177-3AD203B41FA5}">
                      <a16:colId xmlns="" xmlns:a16="http://schemas.microsoft.com/office/drawing/2014/main" val="3506236535"/>
                    </a:ext>
                  </a:extLst>
                </a:gridCol>
                <a:gridCol w="3377948">
                  <a:extLst>
                    <a:ext uri="{9D8B030D-6E8A-4147-A177-3AD203B41FA5}">
                      <a16:colId xmlns="" xmlns:a16="http://schemas.microsoft.com/office/drawing/2014/main" val="3221027620"/>
                    </a:ext>
                  </a:extLst>
                </a:gridCol>
                <a:gridCol w="939567">
                  <a:extLst>
                    <a:ext uri="{9D8B030D-6E8A-4147-A177-3AD203B41FA5}">
                      <a16:colId xmlns="" xmlns:a16="http://schemas.microsoft.com/office/drawing/2014/main" val="1999246884"/>
                    </a:ext>
                  </a:extLst>
                </a:gridCol>
              </a:tblGrid>
              <a:tr h="437379">
                <a:tc gridSpan="3">
                  <a:txBody>
                    <a:bodyPr/>
                    <a:lstStyle/>
                    <a:p>
                      <a:pPr algn="ctr" fontAlgn="b"/>
                      <a:r>
                        <a:rPr lang="es-CO" sz="2600" b="0" i="0" u="none" strike="noStrike" dirty="0">
                          <a:solidFill>
                            <a:srgbClr val="000000"/>
                          </a:solidFill>
                          <a:effectLst/>
                          <a:latin typeface="Calibri" panose="020F0502020204030204" pitchFamily="34" charset="0"/>
                        </a:rPr>
                        <a:t>SESIONES VIGENCIA </a:t>
                      </a:r>
                      <a:r>
                        <a:rPr lang="es-CO" sz="2600" b="0" i="0" u="none" strike="noStrike" dirty="0" smtClean="0">
                          <a:solidFill>
                            <a:srgbClr val="000000"/>
                          </a:solidFill>
                          <a:effectLst/>
                          <a:latin typeface="Calibri" panose="020F0502020204030204" pitchFamily="34" charset="0"/>
                        </a:rPr>
                        <a:t>2024</a:t>
                      </a:r>
                      <a:endParaRPr lang="es-CO" sz="2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1543476644"/>
                  </a:ext>
                </a:extLst>
              </a:tr>
              <a:tr h="199673">
                <a:tc>
                  <a:txBody>
                    <a:bodyPr/>
                    <a:lstStyle/>
                    <a:p>
                      <a:pPr algn="ctr" fontAlgn="ctr"/>
                      <a:r>
                        <a:rPr lang="es-CO" sz="1100" b="0" i="0" u="none" strike="noStrike" dirty="0">
                          <a:solidFill>
                            <a:srgbClr val="000000"/>
                          </a:solidFill>
                          <a:effectLst/>
                          <a:latin typeface="Calibri" panose="020F0502020204030204" pitchFamily="34" charset="0"/>
                        </a:rPr>
                        <a:t>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100" b="0" i="0" u="none" strike="noStrike" dirty="0">
                          <a:solidFill>
                            <a:srgbClr val="000000"/>
                          </a:solidFill>
                          <a:effectLst/>
                          <a:latin typeface="Calibri" panose="020F0502020204030204" pitchFamily="34" charset="0"/>
                        </a:rPr>
                        <a:t>NOMBRE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100" b="0" i="0" u="none" strike="noStrike" dirty="0">
                          <a:solidFill>
                            <a:srgbClr val="000000"/>
                          </a:solidFill>
                          <a:effectLst/>
                          <a:latin typeface="Calibri" panose="020F0502020204030204" pitchFamily="34" charset="0"/>
                        </a:rPr>
                        <a:t>CANTIDAD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 xmlns:a16="http://schemas.microsoft.com/office/drawing/2014/main" val="3218089324"/>
                  </a:ext>
                </a:extLst>
              </a:tr>
              <a:tr h="399346">
                <a:tc>
                  <a:txBody>
                    <a:bodyPr/>
                    <a:lstStyle/>
                    <a:p>
                      <a:pPr algn="ctr" fontAlgn="b"/>
                      <a:r>
                        <a:rPr lang="es-CO" sz="16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0" i="0" u="none" strike="noStrike" dirty="0">
                          <a:solidFill>
                            <a:srgbClr val="000000"/>
                          </a:solidFill>
                          <a:effectLst/>
                          <a:latin typeface="Calibri" panose="020F0502020204030204" pitchFamily="34" charset="0"/>
                        </a:rPr>
                        <a:t>PLENARIAS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1" i="0" u="none" strike="noStrike" dirty="0" smtClean="0">
                          <a:solidFill>
                            <a:schemeClr val="tx1"/>
                          </a:solidFill>
                          <a:effectLst/>
                          <a:latin typeface="Calibri" panose="020F0502020204030204" pitchFamily="34" charset="0"/>
                        </a:rPr>
                        <a:t>139</a:t>
                      </a:r>
                      <a:endParaRPr lang="es-CO" sz="1800" b="1"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80546028"/>
                  </a:ext>
                </a:extLst>
              </a:tr>
              <a:tr h="399346">
                <a:tc>
                  <a:txBody>
                    <a:bodyPr/>
                    <a:lstStyle/>
                    <a:p>
                      <a:pPr algn="ctr" fontAlgn="b"/>
                      <a:r>
                        <a:rPr lang="es-CO" sz="16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0" i="0" u="none" strike="noStrike" dirty="0">
                          <a:solidFill>
                            <a:srgbClr val="000000"/>
                          </a:solidFill>
                          <a:effectLst/>
                          <a:latin typeface="Calibri" panose="020F0502020204030204" pitchFamily="34" charset="0"/>
                        </a:rPr>
                        <a:t>COMISION PRIMERA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1" i="0" u="none" strike="noStrike" dirty="0" smtClean="0">
                          <a:solidFill>
                            <a:srgbClr val="000000"/>
                          </a:solidFill>
                          <a:effectLst/>
                          <a:latin typeface="Calibri" panose="020F0502020204030204" pitchFamily="34" charset="0"/>
                        </a:rPr>
                        <a:t>12</a:t>
                      </a:r>
                      <a:endParaRPr lang="es-CO"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65978787"/>
                  </a:ext>
                </a:extLst>
              </a:tr>
              <a:tr h="399346">
                <a:tc>
                  <a:txBody>
                    <a:bodyPr/>
                    <a:lstStyle/>
                    <a:p>
                      <a:pPr algn="ctr" fontAlgn="b"/>
                      <a:r>
                        <a:rPr lang="es-CO" sz="16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0" i="0" u="none" strike="noStrike" dirty="0">
                          <a:solidFill>
                            <a:srgbClr val="000000"/>
                          </a:solidFill>
                          <a:effectLst/>
                          <a:latin typeface="Calibri" panose="020F0502020204030204" pitchFamily="34" charset="0"/>
                        </a:rPr>
                        <a:t>COMISION SEGUNDA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1" i="0" u="none" strike="noStrike" dirty="0" smtClean="0">
                          <a:solidFill>
                            <a:srgbClr val="000000"/>
                          </a:solidFill>
                          <a:effectLst/>
                          <a:latin typeface="Calibri" panose="020F0502020204030204" pitchFamily="34" charset="0"/>
                        </a:rPr>
                        <a:t>2</a:t>
                      </a:r>
                      <a:endParaRPr lang="es-CO"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3993177"/>
                  </a:ext>
                </a:extLst>
              </a:tr>
              <a:tr h="399346">
                <a:tc>
                  <a:txBody>
                    <a:bodyPr/>
                    <a:lstStyle/>
                    <a:p>
                      <a:pPr algn="ctr" fontAlgn="b"/>
                      <a:r>
                        <a:rPr lang="es-CO" sz="16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0" i="0" u="none" strike="noStrike" dirty="0">
                          <a:solidFill>
                            <a:srgbClr val="000000"/>
                          </a:solidFill>
                          <a:effectLst/>
                          <a:latin typeface="Calibri" panose="020F0502020204030204" pitchFamily="34" charset="0"/>
                        </a:rPr>
                        <a:t>COMISION TERCERA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1" i="0" u="none" strike="noStrike" dirty="0" smtClean="0">
                          <a:solidFill>
                            <a:srgbClr val="000000"/>
                          </a:solidFill>
                          <a:effectLst/>
                          <a:latin typeface="Calibri" panose="020F0502020204030204" pitchFamily="34" charset="0"/>
                        </a:rPr>
                        <a:t>3</a:t>
                      </a:r>
                      <a:endParaRPr lang="es-CO"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91526622"/>
                  </a:ext>
                </a:extLst>
              </a:tr>
              <a:tr h="399346">
                <a:tc>
                  <a:txBody>
                    <a:bodyPr/>
                    <a:lstStyle/>
                    <a:p>
                      <a:pPr algn="ctr" fontAlgn="b"/>
                      <a:r>
                        <a:rPr lang="es-CO" sz="16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600" b="0" i="0" u="none" strike="noStrike" dirty="0">
                          <a:solidFill>
                            <a:srgbClr val="000000"/>
                          </a:solidFill>
                          <a:effectLst/>
                          <a:latin typeface="Calibri" panose="020F0502020204030204" pitchFamily="34" charset="0"/>
                        </a:rPr>
                        <a:t>COMISION ESPECIAL DE LA MUJER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1" i="0" u="none" strike="noStrike" dirty="0" smtClean="0">
                          <a:solidFill>
                            <a:srgbClr val="000000"/>
                          </a:solidFill>
                          <a:effectLst/>
                          <a:latin typeface="Calibri" panose="020F0502020204030204" pitchFamily="34" charset="0"/>
                        </a:rPr>
                        <a:t>0</a:t>
                      </a:r>
                      <a:endParaRPr lang="es-CO"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70136387"/>
                  </a:ext>
                </a:extLst>
              </a:tr>
              <a:tr h="304264">
                <a:tc gridSpan="2">
                  <a:txBody>
                    <a:bodyPr/>
                    <a:lstStyle/>
                    <a:p>
                      <a:pPr algn="ctr" fontAlgn="b"/>
                      <a:r>
                        <a:rPr lang="es-CO" sz="1800" b="0" i="0" u="none" strike="noStrike" dirty="0">
                          <a:solidFill>
                            <a:srgbClr val="000000"/>
                          </a:solidFill>
                          <a:effectLst/>
                          <a:latin typeface="Calibri" panose="020F0502020204030204" pitchFamily="34" charset="0"/>
                        </a:rPr>
                        <a:t>TOTAL SESIONES 2021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tc>
                  <a:txBody>
                    <a:bodyPr/>
                    <a:lstStyle/>
                    <a:p>
                      <a:pPr algn="ctr" fontAlgn="ctr"/>
                      <a:r>
                        <a:rPr lang="es-CO" sz="1800" b="0" i="0" u="none" strike="noStrike" dirty="0" smtClean="0">
                          <a:solidFill>
                            <a:srgbClr val="000000"/>
                          </a:solidFill>
                          <a:effectLst/>
                          <a:latin typeface="Calibri" panose="020F0502020204030204" pitchFamily="34" charset="0"/>
                        </a:rPr>
                        <a:t>156</a:t>
                      </a:r>
                      <a:endParaRPr lang="es-CO"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 xmlns:a16="http://schemas.microsoft.com/office/drawing/2014/main" val="3917234830"/>
                  </a:ext>
                </a:extLst>
              </a:tr>
            </a:tbl>
          </a:graphicData>
        </a:graphic>
      </p:graphicFrame>
      <p:graphicFrame>
        <p:nvGraphicFramePr>
          <p:cNvPr id="16" name="Objeto 15">
            <a:extLst>
              <a:ext uri="{FF2B5EF4-FFF2-40B4-BE49-F238E27FC236}">
                <a16:creationId xmlns="" xmlns:a16="http://schemas.microsoft.com/office/drawing/2014/main" id="{BCF5A13D-BA57-4D9F-84D8-8CBADE402603}"/>
              </a:ext>
            </a:extLst>
          </p:cNvPr>
          <p:cNvGraphicFramePr>
            <a:graphicFrameLocks noChangeAspect="1"/>
          </p:cNvGraphicFramePr>
          <p:nvPr>
            <p:extLst>
              <p:ext uri="{D42A27DB-BD31-4B8C-83A1-F6EECF244321}">
                <p14:modId xmlns:p14="http://schemas.microsoft.com/office/powerpoint/2010/main" val="2914755281"/>
              </p:ext>
            </p:extLst>
          </p:nvPr>
        </p:nvGraphicFramePr>
        <p:xfrm>
          <a:off x="3725863" y="4406900"/>
          <a:ext cx="4740275" cy="1663700"/>
        </p:xfrm>
        <a:graphic>
          <a:graphicData uri="http://schemas.openxmlformats.org/presentationml/2006/ole">
            <mc:AlternateContent xmlns:mc="http://schemas.openxmlformats.org/markup-compatibility/2006">
              <mc:Choice xmlns:v="urn:schemas-microsoft-com:vml" Requires="v">
                <p:oleObj spid="_x0000_s1067" name="Hoja de cálculo" r:id="rId3" imgW="4219575" imgH="1647706" progId="Excel.Sheet.12">
                  <p:embed/>
                </p:oleObj>
              </mc:Choice>
              <mc:Fallback>
                <p:oleObj name="Hoja de cálculo" r:id="rId3" imgW="4219575" imgH="1647706" progId="Excel.Sheet.12">
                  <p:embed/>
                  <p:pic>
                    <p:nvPicPr>
                      <p:cNvPr id="0" name=""/>
                      <p:cNvPicPr/>
                      <p:nvPr/>
                    </p:nvPicPr>
                    <p:blipFill>
                      <a:blip r:embed="rId4"/>
                      <a:stretch>
                        <a:fillRect/>
                      </a:stretch>
                    </p:blipFill>
                    <p:spPr>
                      <a:xfrm>
                        <a:off x="3725863" y="4406900"/>
                        <a:ext cx="4740275" cy="1663700"/>
                      </a:xfrm>
                      <a:prstGeom prst="rect">
                        <a:avLst/>
                      </a:prstGeom>
                    </p:spPr>
                  </p:pic>
                </p:oleObj>
              </mc:Fallback>
            </mc:AlternateContent>
          </a:graphicData>
        </a:graphic>
      </p:graphicFrame>
      <p:sp>
        <p:nvSpPr>
          <p:cNvPr id="5" name="CuadroTexto 3">
            <a:extLst>
              <a:ext uri="{FF2B5EF4-FFF2-40B4-BE49-F238E27FC236}">
                <a16:creationId xmlns="" xmlns:a16="http://schemas.microsoft.com/office/drawing/2014/main" id="{E71E0937-8AD2-4926-8061-C3404E7E7755}"/>
              </a:ext>
            </a:extLst>
          </p:cNvPr>
          <p:cNvSpPr txBox="1"/>
          <p:nvPr/>
        </p:nvSpPr>
        <p:spPr>
          <a:xfrm>
            <a:off x="2019300" y="330721"/>
            <a:ext cx="7861300" cy="461665"/>
          </a:xfrm>
          <a:prstGeom prst="rect">
            <a:avLst/>
          </a:prstGeom>
          <a:solidFill>
            <a:schemeClr val="accent2">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400" b="1"/>
            </a:lvl1pPr>
          </a:lstStyle>
          <a:p>
            <a:pPr algn="ctr"/>
            <a:r>
              <a:rPr lang="es-ES" dirty="0" smtClean="0"/>
              <a:t>SESIONES VIGENCIA 2024</a:t>
            </a:r>
            <a:endParaRPr lang="es-CO" dirty="0"/>
          </a:p>
        </p:txBody>
      </p:sp>
    </p:spTree>
    <p:extLst>
      <p:ext uri="{BB962C8B-B14F-4D97-AF65-F5344CB8AC3E}">
        <p14:creationId xmlns:p14="http://schemas.microsoft.com/office/powerpoint/2010/main" val="99652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a:extLst>
              <a:ext uri="{FF2B5EF4-FFF2-40B4-BE49-F238E27FC236}">
                <a16:creationId xmlns="" xmlns:a16="http://schemas.microsoft.com/office/drawing/2014/main" id="{E71E0937-8AD2-4926-8061-C3404E7E7755}"/>
              </a:ext>
            </a:extLst>
          </p:cNvPr>
          <p:cNvSpPr txBox="1"/>
          <p:nvPr/>
        </p:nvSpPr>
        <p:spPr>
          <a:xfrm>
            <a:off x="647700" y="244562"/>
            <a:ext cx="10998199" cy="830997"/>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400" b="1"/>
            </a:lvl1pPr>
          </a:lstStyle>
          <a:p>
            <a:pPr algn="ctr"/>
            <a:r>
              <a:rPr lang="es-ES" dirty="0"/>
              <a:t>ESTADO DE ACTIVIDAD FINANCIERA, ECONOMICA, SOCIAL Y AMBIENTAL DEL 01 DE ENERO AL 31 DE DICIEMBRE DE </a:t>
            </a:r>
            <a:r>
              <a:rPr lang="es-ES" dirty="0" smtClean="0"/>
              <a:t>2024</a:t>
            </a:r>
            <a:endParaRPr lang="es-CO"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33" t="15915" r="28476" b="4677"/>
          <a:stretch/>
        </p:blipFill>
        <p:spPr bwMode="auto">
          <a:xfrm>
            <a:off x="3541488" y="1182915"/>
            <a:ext cx="5571505" cy="5631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422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a:extLst>
              <a:ext uri="{FF2B5EF4-FFF2-40B4-BE49-F238E27FC236}">
                <a16:creationId xmlns="" xmlns:a16="http://schemas.microsoft.com/office/drawing/2014/main" id="{E71E0937-8AD2-4926-8061-C3404E7E7755}"/>
              </a:ext>
            </a:extLst>
          </p:cNvPr>
          <p:cNvSpPr txBox="1"/>
          <p:nvPr/>
        </p:nvSpPr>
        <p:spPr>
          <a:xfrm>
            <a:off x="647700" y="157527"/>
            <a:ext cx="10998199" cy="461665"/>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400" b="1"/>
            </a:lvl1pPr>
          </a:lstStyle>
          <a:p>
            <a:pPr algn="ctr"/>
            <a:r>
              <a:rPr lang="es-ES" dirty="0"/>
              <a:t>BALANCE GENERAL AL 31 DE DICIEMBRE DE </a:t>
            </a:r>
            <a:r>
              <a:rPr lang="es-ES" dirty="0" smtClean="0"/>
              <a:t>2024</a:t>
            </a:r>
            <a:endParaRPr lang="es-CO"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14" t="16593" r="28666" b="6201"/>
          <a:stretch/>
        </p:blipFill>
        <p:spPr bwMode="auto">
          <a:xfrm>
            <a:off x="2924625" y="725715"/>
            <a:ext cx="6117773" cy="6091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49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E71E0937-8AD2-4926-8061-C3404E7E7755}"/>
              </a:ext>
            </a:extLst>
          </p:cNvPr>
          <p:cNvSpPr txBox="1"/>
          <p:nvPr/>
        </p:nvSpPr>
        <p:spPr>
          <a:xfrm>
            <a:off x="647700" y="84957"/>
            <a:ext cx="10998199" cy="461665"/>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400" b="1"/>
            </a:lvl1pPr>
          </a:lstStyle>
          <a:p>
            <a:pPr algn="ctr"/>
            <a:r>
              <a:rPr lang="es-ES" dirty="0"/>
              <a:t>BALANCE GENERAL AL 31 DE DICIEMBRE DE </a:t>
            </a:r>
            <a:r>
              <a:rPr lang="es-ES" dirty="0" smtClean="0"/>
              <a:t>2024</a:t>
            </a:r>
            <a:endParaRPr lang="es-CO"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15" t="16254" r="28762" b="5863"/>
          <a:stretch/>
        </p:blipFill>
        <p:spPr bwMode="auto">
          <a:xfrm>
            <a:off x="3149599" y="648220"/>
            <a:ext cx="6125029" cy="616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453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F52CF20A-E04F-400D-B63F-DF3FE9CE6C9F}"/>
              </a:ext>
            </a:extLst>
          </p:cNvPr>
          <p:cNvSpPr txBox="1"/>
          <p:nvPr/>
        </p:nvSpPr>
        <p:spPr>
          <a:xfrm>
            <a:off x="290286" y="101136"/>
            <a:ext cx="11654971" cy="384721"/>
          </a:xfrm>
          <a:prstGeom prst="rect">
            <a:avLst/>
          </a:prstGeom>
          <a:solidFill>
            <a:schemeClr val="accent2">
              <a:lumMod val="20000"/>
              <a:lumOff val="80000"/>
            </a:schemeClr>
          </a:solidFill>
          <a:ln>
            <a:solidFill>
              <a:schemeClr val="accent4"/>
            </a:solidFill>
          </a:ln>
        </p:spPr>
        <p:txBody>
          <a:bodyPr wrap="square" rtlCol="0">
            <a:spAutoFit/>
          </a:bodyPr>
          <a:lstStyle/>
          <a:p>
            <a:pPr algn="ctr"/>
            <a:r>
              <a:rPr lang="es-CO" sz="1900" b="1" dirty="0" smtClean="0"/>
              <a:t>CONTRATACION </a:t>
            </a:r>
            <a:r>
              <a:rPr lang="es-CO" sz="1900" b="1" dirty="0"/>
              <a:t>2023 PUBLICADA EN EL SECOP Y RENDIDA A LA CONTRALORIA DEPARTAMENTAL DE </a:t>
            </a:r>
            <a:r>
              <a:rPr lang="es-CO" sz="1900" b="1" dirty="0" smtClean="0"/>
              <a:t>ARAUCA</a:t>
            </a:r>
            <a:endParaRPr lang="es-CO" sz="1900" b="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515" t="19277" r="13822" b="8835"/>
          <a:stretch/>
        </p:blipFill>
        <p:spPr bwMode="auto">
          <a:xfrm>
            <a:off x="3135086" y="529777"/>
            <a:ext cx="6080810" cy="629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1385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00" t="27390" r="23916" b="8742"/>
          <a:stretch/>
        </p:blipFill>
        <p:spPr bwMode="auto">
          <a:xfrm>
            <a:off x="1885682" y="863058"/>
            <a:ext cx="8581474" cy="5919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adroTexto 3">
            <a:extLst>
              <a:ext uri="{FF2B5EF4-FFF2-40B4-BE49-F238E27FC236}">
                <a16:creationId xmlns="" xmlns:a16="http://schemas.microsoft.com/office/drawing/2014/main" id="{4D998D25-0314-4798-B25B-F3BAA1B6A562}"/>
              </a:ext>
            </a:extLst>
          </p:cNvPr>
          <p:cNvSpPr txBox="1"/>
          <p:nvPr/>
        </p:nvSpPr>
        <p:spPr>
          <a:xfrm>
            <a:off x="870857" y="101136"/>
            <a:ext cx="10479314" cy="461665"/>
          </a:xfrm>
          <a:prstGeom prst="rect">
            <a:avLst/>
          </a:prstGeom>
          <a:solidFill>
            <a:schemeClr val="accent2">
              <a:lumMod val="20000"/>
              <a:lumOff val="80000"/>
            </a:schemeClr>
          </a:solidFill>
          <a:ln>
            <a:solidFill>
              <a:schemeClr val="accent4"/>
            </a:solidFill>
          </a:ln>
        </p:spPr>
        <p:txBody>
          <a:bodyPr wrap="square" rtlCol="0">
            <a:spAutoFit/>
          </a:bodyPr>
          <a:lstStyle>
            <a:defPPr>
              <a:defRPr lang="en-US"/>
            </a:defPPr>
            <a:lvl1pPr algn="ctr">
              <a:defRPr sz="2000" b="1"/>
            </a:lvl1pPr>
          </a:lstStyle>
          <a:p>
            <a:r>
              <a:rPr lang="es-ES" dirty="0" smtClean="0"/>
              <a:t>CONCEJO MUNICIPAL DE ARAUCA ESTRUCTURA ORGANIZACIONAL ACTUALIZADA AÑO </a:t>
            </a:r>
            <a:r>
              <a:rPr lang="es-ES" sz="2400" dirty="0" smtClean="0"/>
              <a:t>2024</a:t>
            </a:r>
            <a:endParaRPr lang="es-CO" sz="2400" dirty="0"/>
          </a:p>
        </p:txBody>
      </p:sp>
    </p:spTree>
    <p:extLst>
      <p:ext uri="{BB962C8B-B14F-4D97-AF65-F5344CB8AC3E}">
        <p14:creationId xmlns:p14="http://schemas.microsoft.com/office/powerpoint/2010/main" val="1371342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98044" y="181031"/>
            <a:ext cx="10436362" cy="400110"/>
          </a:xfrm>
          <a:prstGeom prst="rect">
            <a:avLst/>
          </a:prstGeom>
          <a:solidFill>
            <a:schemeClr val="accent2">
              <a:lumMod val="20000"/>
              <a:lumOff val="80000"/>
            </a:schemeClr>
          </a:solidFill>
          <a:ln>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2000" b="1" dirty="0" smtClean="0"/>
              <a:t>La Mesa Directiva que presenta la Rendición de Cuentas del año 2024 es la del año 2025.</a:t>
            </a:r>
            <a:endParaRPr lang="es-CO" sz="2000" b="1" dirty="0"/>
          </a:p>
        </p:txBody>
      </p:sp>
      <p:pic>
        <p:nvPicPr>
          <p:cNvPr id="5" name="4 Imagen"/>
          <p:cNvPicPr/>
          <p:nvPr/>
        </p:nvPicPr>
        <p:blipFill rotWithShape="1">
          <a:blip r:embed="rId2" cstate="print">
            <a:extLst>
              <a:ext uri="{28A0092B-C50C-407E-A947-70E740481C1C}">
                <a14:useLocalDpi xmlns:a14="http://schemas.microsoft.com/office/drawing/2010/main" val="0"/>
              </a:ext>
            </a:extLst>
          </a:blip>
          <a:srcRect l="14609" t="19726" r="50609" b="7397"/>
          <a:stretch/>
        </p:blipFill>
        <p:spPr bwMode="auto">
          <a:xfrm>
            <a:off x="3514428" y="769256"/>
            <a:ext cx="5469916" cy="5953533"/>
          </a:xfrm>
          <a:prstGeom prst="rect">
            <a:avLst/>
          </a:prstGeom>
          <a:ln>
            <a:solidFill>
              <a:schemeClr val="accent3">
                <a:lumMod val="20000"/>
                <a:lumOff val="8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3503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076700" y="2425700"/>
            <a:ext cx="4343400"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S" sz="7200" b="1" dirty="0" smtClean="0">
                <a:solidFill>
                  <a:schemeClr val="accent3"/>
                </a:solidFill>
              </a:rPr>
              <a:t>GRACIAS</a:t>
            </a:r>
            <a:r>
              <a:rPr lang="es-ES" dirty="0" smtClean="0"/>
              <a:t> </a:t>
            </a:r>
            <a:endParaRPr lang="es-CO" dirty="0"/>
          </a:p>
        </p:txBody>
      </p:sp>
    </p:spTree>
    <p:extLst>
      <p:ext uri="{BB962C8B-B14F-4D97-AF65-F5344CB8AC3E}">
        <p14:creationId xmlns:p14="http://schemas.microsoft.com/office/powerpoint/2010/main" val="1333931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E71E0937-8AD2-4926-8061-C3404E7E7755}"/>
              </a:ext>
            </a:extLst>
          </p:cNvPr>
          <p:cNvSpPr txBox="1"/>
          <p:nvPr/>
        </p:nvSpPr>
        <p:spPr>
          <a:xfrm>
            <a:off x="1905000" y="480889"/>
            <a:ext cx="8394700" cy="461665"/>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400" b="1"/>
            </a:lvl1pPr>
          </a:lstStyle>
          <a:p>
            <a:pPr algn="ctr"/>
            <a:r>
              <a:rPr lang="es-ES" dirty="0" smtClean="0"/>
              <a:t>FUNCIONES DE UN CONCEJAL</a:t>
            </a:r>
            <a:endParaRPr lang="es-CO" dirty="0"/>
          </a:p>
        </p:txBody>
      </p:sp>
      <p:sp>
        <p:nvSpPr>
          <p:cNvPr id="5" name="4 Rectángulo"/>
          <p:cNvSpPr/>
          <p:nvPr/>
        </p:nvSpPr>
        <p:spPr>
          <a:xfrm>
            <a:off x="765463" y="1322153"/>
            <a:ext cx="10484427" cy="646331"/>
          </a:xfrm>
          <a:prstGeom prst="rect">
            <a:avLst/>
          </a:prstGeom>
          <a:ln>
            <a:solidFill>
              <a:schemeClr val="accent3">
                <a:lumMod val="20000"/>
                <a:lumOff val="80000"/>
              </a:schemeClr>
            </a:solidFill>
          </a:ln>
        </p:spPr>
        <p:txBody>
          <a:bodyPr wrap="square">
            <a:spAutoFit/>
          </a:bodyPr>
          <a:lstStyle/>
          <a:p>
            <a:pPr marL="285750" indent="-285750">
              <a:buFont typeface="Wingdings" panose="05000000000000000000" pitchFamily="2" charset="2"/>
              <a:buChar char="v"/>
            </a:pPr>
            <a:r>
              <a:rPr lang="es-CO" dirty="0"/>
              <a:t>1. Disponer lo referente a la policía en sus distintos ramos, sin contravenir las leyes y ordenanzas, ni los decretos del Gobierno Nacional o del Gobernador respectivo.</a:t>
            </a:r>
          </a:p>
        </p:txBody>
      </p:sp>
      <p:sp>
        <p:nvSpPr>
          <p:cNvPr id="6" name="5 Rectángulo"/>
          <p:cNvSpPr/>
          <p:nvPr/>
        </p:nvSpPr>
        <p:spPr>
          <a:xfrm>
            <a:off x="765463" y="2184737"/>
            <a:ext cx="10484427" cy="2862322"/>
          </a:xfrm>
          <a:prstGeom prst="rect">
            <a:avLst/>
          </a:prstGeom>
          <a:ln>
            <a:solidFill>
              <a:schemeClr val="accent3">
                <a:lumMod val="20000"/>
                <a:lumOff val="80000"/>
              </a:schemeClr>
            </a:solidFill>
          </a:ln>
        </p:spPr>
        <p:txBody>
          <a:bodyPr wrap="square">
            <a:spAutoFit/>
          </a:bodyPr>
          <a:lstStyle/>
          <a:p>
            <a:pPr marL="342900" indent="-342900">
              <a:buFont typeface="Wingdings" panose="05000000000000000000" pitchFamily="2" charset="2"/>
              <a:buChar char="v"/>
            </a:pPr>
            <a:r>
              <a:rPr lang="es-CO" dirty="0"/>
              <a:t>2. Exigir informes escritos o citar a los secretarios de la Alcaldía, Directores de departamentos administrativos o entidades descentralizadas del orden municipal, al contralor y al personero, así como a cualquier funcionario municipal, excepto el alcalde, para que haga declaraciones orales sobre asuntos relacionados con la marcha del municipio</a:t>
            </a:r>
            <a:r>
              <a:rPr lang="es-CO" dirty="0" smtClean="0"/>
              <a:t>.</a:t>
            </a:r>
          </a:p>
          <a:p>
            <a:pPr marL="342900" indent="-342900">
              <a:buFont typeface="Wingdings" panose="05000000000000000000" pitchFamily="2" charset="2"/>
              <a:buChar char="v"/>
            </a:pPr>
            <a:endParaRPr lang="es-CO" dirty="0"/>
          </a:p>
          <a:p>
            <a:r>
              <a:rPr lang="es-CO" dirty="0" smtClean="0"/>
              <a:t>Igualmente</a:t>
            </a:r>
            <a:r>
              <a:rPr lang="es-CO" dirty="0"/>
              <a:t>, los concejos municipales podrán invitar a los diferentes funcionarios del Orden Departamental, así como a los representantes legales de los organismos descentralizados y de los establecimientos públicos del orden nacional, con sedes en el respectivo departamento o municipio, en relación con temas de interés local</a:t>
            </a:r>
            <a:r>
              <a:rPr lang="es-CO" dirty="0" smtClean="0"/>
              <a:t>.</a:t>
            </a:r>
            <a:endParaRPr lang="es-CO" dirty="0"/>
          </a:p>
        </p:txBody>
      </p:sp>
      <p:sp>
        <p:nvSpPr>
          <p:cNvPr id="7" name="6 Rectángulo"/>
          <p:cNvSpPr/>
          <p:nvPr/>
        </p:nvSpPr>
        <p:spPr>
          <a:xfrm>
            <a:off x="765463" y="5305288"/>
            <a:ext cx="10484427" cy="1200329"/>
          </a:xfrm>
          <a:prstGeom prst="rect">
            <a:avLst/>
          </a:prstGeom>
          <a:ln>
            <a:solidFill>
              <a:schemeClr val="accent3">
                <a:lumMod val="20000"/>
                <a:lumOff val="80000"/>
              </a:schemeClr>
            </a:solidFill>
          </a:ln>
        </p:spPr>
        <p:txBody>
          <a:bodyPr wrap="square">
            <a:spAutoFit/>
          </a:bodyPr>
          <a:lstStyle/>
          <a:p>
            <a:pPr marL="285750" indent="-285750">
              <a:buFont typeface="Wingdings" panose="05000000000000000000" pitchFamily="2" charset="2"/>
              <a:buChar char="v"/>
            </a:pPr>
            <a:r>
              <a:rPr lang="es-CO" dirty="0"/>
              <a:t>3. Reglamentar la autorización al alcalde para contratar, señalando los casos en que requiere autorización previa del Concejo</a:t>
            </a:r>
            <a:r>
              <a:rPr lang="es-CO" dirty="0" smtClean="0"/>
              <a:t>.</a:t>
            </a:r>
          </a:p>
          <a:p>
            <a:r>
              <a:rPr lang="es-CO" dirty="0"/>
              <a:t>(Numeral declarado EXEQUIBLE por la Corte Constitucional mediante Sentencia </a:t>
            </a:r>
            <a:r>
              <a:rPr lang="es-CO" dirty="0">
                <a:hlinkClick r:id="rId2"/>
              </a:rPr>
              <a:t>C-738</a:t>
            </a:r>
            <a:r>
              <a:rPr lang="es-CO" dirty="0"/>
              <a:t> de 2001</a:t>
            </a:r>
            <a:r>
              <a:rPr lang="es-CO" dirty="0" smtClean="0"/>
              <a:t>)</a:t>
            </a:r>
            <a:endParaRPr lang="es-CO" dirty="0"/>
          </a:p>
        </p:txBody>
      </p:sp>
    </p:spTree>
    <p:extLst>
      <p:ext uri="{BB962C8B-B14F-4D97-AF65-F5344CB8AC3E}">
        <p14:creationId xmlns:p14="http://schemas.microsoft.com/office/powerpoint/2010/main" val="1535809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E71E0937-8AD2-4926-8061-C3404E7E7755}"/>
              </a:ext>
            </a:extLst>
          </p:cNvPr>
          <p:cNvSpPr txBox="1"/>
          <p:nvPr/>
        </p:nvSpPr>
        <p:spPr>
          <a:xfrm>
            <a:off x="1936173" y="283460"/>
            <a:ext cx="8394700" cy="461665"/>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400" b="1"/>
            </a:lvl1pPr>
          </a:lstStyle>
          <a:p>
            <a:pPr algn="ctr"/>
            <a:r>
              <a:rPr lang="es-ES" dirty="0" smtClean="0"/>
              <a:t>FUNCIONES DE UN CONCEJAL </a:t>
            </a:r>
            <a:endParaRPr lang="es-CO" dirty="0"/>
          </a:p>
        </p:txBody>
      </p:sp>
      <p:sp>
        <p:nvSpPr>
          <p:cNvPr id="5" name="4 Rectángulo"/>
          <p:cNvSpPr/>
          <p:nvPr/>
        </p:nvSpPr>
        <p:spPr>
          <a:xfrm>
            <a:off x="415634" y="1020817"/>
            <a:ext cx="11419609" cy="646331"/>
          </a:xfrm>
          <a:prstGeom prst="rect">
            <a:avLst/>
          </a:prstGeom>
          <a:ln>
            <a:solidFill>
              <a:schemeClr val="accent3">
                <a:lumMod val="20000"/>
                <a:lumOff val="80000"/>
              </a:schemeClr>
            </a:solidFill>
          </a:ln>
        </p:spPr>
        <p:txBody>
          <a:bodyPr wrap="square">
            <a:spAutoFit/>
          </a:bodyPr>
          <a:lstStyle/>
          <a:p>
            <a:pPr marL="285750" indent="-285750">
              <a:buFont typeface="Wingdings" panose="05000000000000000000" pitchFamily="2" charset="2"/>
              <a:buChar char="v"/>
            </a:pPr>
            <a:r>
              <a:rPr lang="es-CO" dirty="0"/>
              <a:t>4. Autorizar al alcalde para delegar en sus subalternos o en las juntas administradoras locales algunas funciones administrativas distintas de las que dispone esta ley.</a:t>
            </a:r>
          </a:p>
        </p:txBody>
      </p:sp>
      <p:sp>
        <p:nvSpPr>
          <p:cNvPr id="6" name="5 Rectángulo"/>
          <p:cNvSpPr/>
          <p:nvPr/>
        </p:nvSpPr>
        <p:spPr>
          <a:xfrm>
            <a:off x="415632" y="1910879"/>
            <a:ext cx="11419609" cy="646331"/>
          </a:xfrm>
          <a:prstGeom prst="rect">
            <a:avLst/>
          </a:prstGeom>
          <a:ln>
            <a:solidFill>
              <a:schemeClr val="accent3">
                <a:lumMod val="20000"/>
                <a:lumOff val="80000"/>
              </a:schemeClr>
            </a:solidFill>
          </a:ln>
        </p:spPr>
        <p:txBody>
          <a:bodyPr wrap="square">
            <a:spAutoFit/>
          </a:bodyPr>
          <a:lstStyle/>
          <a:p>
            <a:pPr marL="285750" indent="-285750">
              <a:buFont typeface="Wingdings" panose="05000000000000000000" pitchFamily="2" charset="2"/>
              <a:buChar char="v"/>
            </a:pPr>
            <a:r>
              <a:rPr lang="es-CO" dirty="0"/>
              <a:t>5. Determinar la nomenclatura de las vías públicas y de los predios o domicilios</a:t>
            </a:r>
            <a:r>
              <a:rPr lang="es-CO" dirty="0" smtClean="0"/>
              <a:t>.</a:t>
            </a:r>
          </a:p>
          <a:p>
            <a:r>
              <a:rPr lang="es-CO" dirty="0"/>
              <a:t>(Derogado expresamente por el numeral </a:t>
            </a:r>
            <a:r>
              <a:rPr lang="es-CO" dirty="0">
                <a:hlinkClick r:id="rId2"/>
              </a:rPr>
              <a:t>8</a:t>
            </a:r>
            <a:r>
              <a:rPr lang="es-CO" dirty="0"/>
              <a:t> del Artículo 138 de la Ley 388 de 1997</a:t>
            </a:r>
            <a:r>
              <a:rPr lang="es-CO" dirty="0" smtClean="0"/>
              <a:t>)</a:t>
            </a:r>
            <a:endParaRPr lang="es-CO" dirty="0"/>
          </a:p>
        </p:txBody>
      </p:sp>
      <p:sp>
        <p:nvSpPr>
          <p:cNvPr id="7" name="6 Rectángulo"/>
          <p:cNvSpPr/>
          <p:nvPr/>
        </p:nvSpPr>
        <p:spPr>
          <a:xfrm>
            <a:off x="415631" y="2808054"/>
            <a:ext cx="11419611" cy="923330"/>
          </a:xfrm>
          <a:prstGeom prst="rect">
            <a:avLst/>
          </a:prstGeom>
          <a:ln>
            <a:solidFill>
              <a:schemeClr val="accent3">
                <a:lumMod val="20000"/>
                <a:lumOff val="80000"/>
              </a:schemeClr>
            </a:solidFill>
          </a:ln>
        </p:spPr>
        <p:txBody>
          <a:bodyPr wrap="square">
            <a:spAutoFit/>
          </a:bodyPr>
          <a:lstStyle/>
          <a:p>
            <a:pPr marL="285750" indent="-285750">
              <a:buFont typeface="Wingdings" panose="05000000000000000000" pitchFamily="2" charset="2"/>
              <a:buChar char="v"/>
            </a:pPr>
            <a:r>
              <a:rPr lang="es-CO" dirty="0"/>
              <a:t>6. Establecer, reformar o eliminar tributos, contribuciones, impuestos y sobretasas, de conformidad con la ley.</a:t>
            </a:r>
          </a:p>
          <a:p>
            <a:r>
              <a:rPr lang="es-CO" dirty="0"/>
              <a:t>(Ver Art </a:t>
            </a:r>
            <a:r>
              <a:rPr lang="es-CO" dirty="0">
                <a:hlinkClick r:id="rId3"/>
              </a:rPr>
              <a:t>2</a:t>
            </a:r>
            <a:r>
              <a:rPr lang="es-CO" dirty="0"/>
              <a:t> del Decreto 461 de 2020)</a:t>
            </a:r>
          </a:p>
        </p:txBody>
      </p:sp>
      <p:sp>
        <p:nvSpPr>
          <p:cNvPr id="8" name="7 Rectángulo"/>
          <p:cNvSpPr/>
          <p:nvPr/>
        </p:nvSpPr>
        <p:spPr>
          <a:xfrm>
            <a:off x="423718" y="3968280"/>
            <a:ext cx="11419610" cy="369332"/>
          </a:xfrm>
          <a:prstGeom prst="rect">
            <a:avLst/>
          </a:prstGeom>
          <a:ln>
            <a:solidFill>
              <a:schemeClr val="accent3">
                <a:lumMod val="20000"/>
                <a:lumOff val="80000"/>
              </a:schemeClr>
            </a:solidFill>
          </a:ln>
        </p:spPr>
        <p:txBody>
          <a:bodyPr wrap="square">
            <a:spAutoFit/>
          </a:bodyPr>
          <a:lstStyle/>
          <a:p>
            <a:pPr marL="285750" indent="-285750">
              <a:buFont typeface="Wingdings" panose="05000000000000000000" pitchFamily="2" charset="2"/>
              <a:buChar char="v"/>
            </a:pPr>
            <a:r>
              <a:rPr lang="es-CO" dirty="0"/>
              <a:t>7. Velar por la preservación y defensa del patrimonio cultural.</a:t>
            </a:r>
          </a:p>
        </p:txBody>
      </p:sp>
      <p:sp>
        <p:nvSpPr>
          <p:cNvPr id="9" name="8 Rectángulo"/>
          <p:cNvSpPr/>
          <p:nvPr/>
        </p:nvSpPr>
        <p:spPr>
          <a:xfrm>
            <a:off x="415630" y="4602127"/>
            <a:ext cx="11427697" cy="369332"/>
          </a:xfrm>
          <a:prstGeom prst="rect">
            <a:avLst/>
          </a:prstGeom>
          <a:ln>
            <a:solidFill>
              <a:schemeClr val="accent3">
                <a:lumMod val="20000"/>
                <a:lumOff val="80000"/>
              </a:schemeClr>
            </a:solidFill>
          </a:ln>
        </p:spPr>
        <p:txBody>
          <a:bodyPr wrap="square">
            <a:spAutoFit/>
          </a:bodyPr>
          <a:lstStyle/>
          <a:p>
            <a:pPr marL="285750" indent="-285750">
              <a:buFont typeface="Wingdings" panose="05000000000000000000" pitchFamily="2" charset="2"/>
              <a:buChar char="v"/>
            </a:pPr>
            <a:r>
              <a:rPr lang="es-CO" dirty="0"/>
              <a:t>8. Organizar la contraloría y la personería y dictar las normas necesarias para su funcionamiento.</a:t>
            </a:r>
          </a:p>
        </p:txBody>
      </p:sp>
    </p:spTree>
    <p:extLst>
      <p:ext uri="{BB962C8B-B14F-4D97-AF65-F5344CB8AC3E}">
        <p14:creationId xmlns:p14="http://schemas.microsoft.com/office/powerpoint/2010/main" val="200226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E71E0937-8AD2-4926-8061-C3404E7E7755}"/>
              </a:ext>
            </a:extLst>
          </p:cNvPr>
          <p:cNvSpPr txBox="1"/>
          <p:nvPr/>
        </p:nvSpPr>
        <p:spPr>
          <a:xfrm>
            <a:off x="1832264" y="514292"/>
            <a:ext cx="8394700" cy="461665"/>
          </a:xfrm>
          <a:prstGeom prst="rect">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400" b="1"/>
            </a:lvl1pPr>
          </a:lstStyle>
          <a:p>
            <a:pPr algn="ctr"/>
            <a:r>
              <a:rPr lang="es-ES" dirty="0" smtClean="0"/>
              <a:t>FUNCIONES DE UN CONCEJAL</a:t>
            </a:r>
            <a:endParaRPr lang="es-CO" dirty="0"/>
          </a:p>
        </p:txBody>
      </p:sp>
      <p:sp>
        <p:nvSpPr>
          <p:cNvPr id="5" name="4 Rectángulo"/>
          <p:cNvSpPr/>
          <p:nvPr/>
        </p:nvSpPr>
        <p:spPr>
          <a:xfrm>
            <a:off x="424872" y="2792173"/>
            <a:ext cx="11411525" cy="369332"/>
          </a:xfrm>
          <a:prstGeom prst="rect">
            <a:avLst/>
          </a:prstGeom>
          <a:ln>
            <a:solidFill>
              <a:schemeClr val="accent3">
                <a:lumMod val="20000"/>
                <a:lumOff val="80000"/>
              </a:schemeClr>
            </a:solidFill>
          </a:ln>
        </p:spPr>
        <p:txBody>
          <a:bodyPr wrap="square">
            <a:spAutoFit/>
          </a:bodyPr>
          <a:lstStyle/>
          <a:p>
            <a:pPr marL="285750" indent="-285750">
              <a:buFont typeface="Wingdings" panose="05000000000000000000" pitchFamily="2" charset="2"/>
              <a:buChar char="v"/>
            </a:pPr>
            <a:r>
              <a:rPr lang="es-CO" dirty="0"/>
              <a:t>10. Fijar un rubro destinado a la capacitación del personal que presta su servicio en la administración municipal.</a:t>
            </a:r>
          </a:p>
        </p:txBody>
      </p:sp>
      <p:sp>
        <p:nvSpPr>
          <p:cNvPr id="6" name="5 Rectángulo"/>
          <p:cNvSpPr/>
          <p:nvPr/>
        </p:nvSpPr>
        <p:spPr>
          <a:xfrm>
            <a:off x="424871" y="3441642"/>
            <a:ext cx="11411525" cy="369332"/>
          </a:xfrm>
          <a:prstGeom prst="rect">
            <a:avLst/>
          </a:prstGeom>
          <a:ln>
            <a:solidFill>
              <a:schemeClr val="accent3">
                <a:lumMod val="20000"/>
                <a:lumOff val="80000"/>
              </a:schemeClr>
            </a:solidFill>
          </a:ln>
        </p:spPr>
        <p:txBody>
          <a:bodyPr wrap="square">
            <a:spAutoFit/>
          </a:bodyPr>
          <a:lstStyle/>
          <a:p>
            <a:pPr marL="285750" indent="-285750">
              <a:buFont typeface="Wingdings" panose="05000000000000000000" pitchFamily="2" charset="2"/>
              <a:buChar char="v"/>
            </a:pPr>
            <a:r>
              <a:rPr lang="es-CO" dirty="0"/>
              <a:t>11. Garantizar el fortalecimiento de la democracia participativa y de los organismos de acción comunal.</a:t>
            </a:r>
          </a:p>
        </p:txBody>
      </p:sp>
      <p:sp>
        <p:nvSpPr>
          <p:cNvPr id="7" name="6 Rectángulo"/>
          <p:cNvSpPr/>
          <p:nvPr/>
        </p:nvSpPr>
        <p:spPr>
          <a:xfrm>
            <a:off x="424870" y="4149882"/>
            <a:ext cx="11411527" cy="923330"/>
          </a:xfrm>
          <a:prstGeom prst="rect">
            <a:avLst/>
          </a:prstGeom>
          <a:ln>
            <a:solidFill>
              <a:schemeClr val="accent3">
                <a:lumMod val="20000"/>
                <a:lumOff val="80000"/>
              </a:schemeClr>
            </a:solidFill>
          </a:ln>
        </p:spPr>
        <p:txBody>
          <a:bodyPr wrap="square">
            <a:spAutoFit/>
          </a:bodyPr>
          <a:lstStyle/>
          <a:p>
            <a:pPr marL="285750" indent="-285750">
              <a:buFont typeface="Wingdings" panose="05000000000000000000" pitchFamily="2" charset="2"/>
              <a:buChar char="v"/>
            </a:pPr>
            <a:r>
              <a:rPr lang="es-CO" dirty="0"/>
              <a:t>12. Citar a control especial a los Representantes Legales de las empresas de servicios públicos domiciliarios, sean públicas o privadas, para que absuelvan inquietudes sobre la prestación de servicios públicos domiciliarios en el respectivo Municipio o Distrito.</a:t>
            </a:r>
          </a:p>
        </p:txBody>
      </p:sp>
      <p:sp>
        <p:nvSpPr>
          <p:cNvPr id="8" name="7 Rectángulo"/>
          <p:cNvSpPr/>
          <p:nvPr/>
        </p:nvSpPr>
        <p:spPr>
          <a:xfrm>
            <a:off x="424873" y="1276031"/>
            <a:ext cx="11411525" cy="1200329"/>
          </a:xfrm>
          <a:prstGeom prst="rect">
            <a:avLst/>
          </a:prstGeom>
          <a:ln>
            <a:solidFill>
              <a:schemeClr val="accent3">
                <a:lumMod val="20000"/>
                <a:lumOff val="80000"/>
              </a:schemeClr>
            </a:solidFill>
          </a:ln>
        </p:spPr>
        <p:txBody>
          <a:bodyPr wrap="square">
            <a:spAutoFit/>
          </a:bodyPr>
          <a:lstStyle/>
          <a:p>
            <a:pPr marL="285750" indent="-285750">
              <a:buFont typeface="Wingdings" panose="05000000000000000000" pitchFamily="2" charset="2"/>
              <a:buChar char="v"/>
            </a:pPr>
            <a:r>
              <a:rPr lang="es-CO" dirty="0"/>
              <a:t>9. Dictar las normas de presupuesto y expedir anualmente el presupuesto de rentas y gastos, el cual deberá corresponder al plan municipal o distrital de desarrollo, teniendo especial atención con los planes de desarrollo de los organismos de acción comunal definidos en el presupuesto participativo y de conformidad con las normas orgánicas de planeación.</a:t>
            </a:r>
          </a:p>
        </p:txBody>
      </p:sp>
    </p:spTree>
    <p:extLst>
      <p:ext uri="{BB962C8B-B14F-4D97-AF65-F5344CB8AC3E}">
        <p14:creationId xmlns:p14="http://schemas.microsoft.com/office/powerpoint/2010/main" val="2697908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6336C059-12F9-4D85-A76C-8B9DCFAD23B5}"/>
              </a:ext>
            </a:extLst>
          </p:cNvPr>
          <p:cNvSpPr txBox="1"/>
          <p:nvPr/>
        </p:nvSpPr>
        <p:spPr>
          <a:xfrm>
            <a:off x="3269100" y="323421"/>
            <a:ext cx="5612235" cy="400110"/>
          </a:xfrm>
          <a:prstGeom prst="rect">
            <a:avLst/>
          </a:prstGeom>
          <a:noFill/>
        </p:spPr>
        <p:txBody>
          <a:bodyPr wrap="square" rtlCol="0">
            <a:spAutoFit/>
          </a:bodyPr>
          <a:lstStyle/>
          <a:p>
            <a:pPr marL="285750" indent="-285750">
              <a:buFont typeface="Wingdings" panose="05000000000000000000" pitchFamily="2" charset="2"/>
              <a:buChar char="v"/>
            </a:pPr>
            <a:r>
              <a:rPr lang="es-ES" sz="2000" dirty="0" smtClean="0"/>
              <a:t>CONCEJALES Y DIRECTIVA AÑO 2024</a:t>
            </a:r>
            <a:endParaRPr lang="es-CO" sz="2000" dirty="0"/>
          </a:p>
        </p:txBody>
      </p:sp>
      <p:graphicFrame>
        <p:nvGraphicFramePr>
          <p:cNvPr id="2" name="1 Tabla"/>
          <p:cNvGraphicFramePr>
            <a:graphicFrameLocks noGrp="1"/>
          </p:cNvGraphicFramePr>
          <p:nvPr>
            <p:extLst>
              <p:ext uri="{D42A27DB-BD31-4B8C-83A1-F6EECF244321}">
                <p14:modId xmlns:p14="http://schemas.microsoft.com/office/powerpoint/2010/main" val="2083751739"/>
              </p:ext>
            </p:extLst>
          </p:nvPr>
        </p:nvGraphicFramePr>
        <p:xfrm>
          <a:off x="450270" y="1015780"/>
          <a:ext cx="11436929" cy="4964107"/>
        </p:xfrm>
        <a:graphic>
          <a:graphicData uri="http://schemas.openxmlformats.org/drawingml/2006/table">
            <a:tbl>
              <a:tblPr>
                <a:tableStyleId>{5C22544A-7EE6-4342-B048-85BDC9FD1C3A}</a:tableStyleId>
              </a:tblPr>
              <a:tblGrid>
                <a:gridCol w="475211"/>
                <a:gridCol w="3538001"/>
                <a:gridCol w="1089508"/>
                <a:gridCol w="1048408"/>
                <a:gridCol w="2568838"/>
                <a:gridCol w="489262"/>
                <a:gridCol w="728687"/>
                <a:gridCol w="1499014"/>
              </a:tblGrid>
              <a:tr h="388407">
                <a:tc>
                  <a:txBody>
                    <a:bodyPr/>
                    <a:lstStyle/>
                    <a:p>
                      <a:pPr algn="ctr" fontAlgn="ctr"/>
                      <a:r>
                        <a:rPr lang="es-CO" sz="1200" u="none" strike="noStrike" dirty="0">
                          <a:effectLst/>
                        </a:rPr>
                        <a:t>ITEM</a:t>
                      </a:r>
                      <a:endParaRPr lang="es-CO" sz="1200" b="1" i="0" u="none" strike="noStrike" dirty="0">
                        <a:solidFill>
                          <a:srgbClr val="000000"/>
                        </a:solidFill>
                        <a:effectLst/>
                        <a:latin typeface="Calibri"/>
                      </a:endParaRPr>
                    </a:p>
                  </a:txBody>
                  <a:tcPr marL="8346" marR="8346" marT="8346" marB="0" anchor="ctr">
                    <a:solidFill>
                      <a:schemeClr val="accent3">
                        <a:lumMod val="40000"/>
                        <a:lumOff val="60000"/>
                      </a:schemeClr>
                    </a:solidFill>
                  </a:tcPr>
                </a:tc>
                <a:tc>
                  <a:txBody>
                    <a:bodyPr/>
                    <a:lstStyle/>
                    <a:p>
                      <a:pPr algn="ctr" fontAlgn="ctr"/>
                      <a:r>
                        <a:rPr lang="es-CO" sz="1200" u="none" strike="noStrike">
                          <a:effectLst/>
                        </a:rPr>
                        <a:t>NOMBRE COMPLETO </a:t>
                      </a:r>
                      <a:endParaRPr lang="es-CO" sz="1200" b="1" i="0" u="none" strike="noStrike">
                        <a:solidFill>
                          <a:srgbClr val="000000"/>
                        </a:solidFill>
                        <a:effectLst/>
                        <a:latin typeface="Arial"/>
                      </a:endParaRPr>
                    </a:p>
                  </a:txBody>
                  <a:tcPr marL="8346" marR="8346" marT="8346" marB="0" anchor="ctr">
                    <a:solidFill>
                      <a:schemeClr val="accent3">
                        <a:lumMod val="40000"/>
                        <a:lumOff val="60000"/>
                      </a:schemeClr>
                    </a:solidFill>
                  </a:tcPr>
                </a:tc>
                <a:tc>
                  <a:txBody>
                    <a:bodyPr/>
                    <a:lstStyle/>
                    <a:p>
                      <a:pPr algn="ctr" fontAlgn="ctr"/>
                      <a:r>
                        <a:rPr lang="es-CO" sz="1200" u="none" strike="noStrike">
                          <a:effectLst/>
                        </a:rPr>
                        <a:t>CEDULA </a:t>
                      </a:r>
                      <a:endParaRPr lang="es-CO" sz="1200" b="1" i="0" u="none" strike="noStrike">
                        <a:solidFill>
                          <a:srgbClr val="000000"/>
                        </a:solidFill>
                        <a:effectLst/>
                        <a:latin typeface="Calibri"/>
                      </a:endParaRPr>
                    </a:p>
                  </a:txBody>
                  <a:tcPr marL="8346" marR="8346" marT="8346" marB="0" anchor="ctr">
                    <a:solidFill>
                      <a:schemeClr val="accent3">
                        <a:lumMod val="40000"/>
                        <a:lumOff val="60000"/>
                      </a:schemeClr>
                    </a:solidFill>
                  </a:tcPr>
                </a:tc>
                <a:tc>
                  <a:txBody>
                    <a:bodyPr/>
                    <a:lstStyle/>
                    <a:p>
                      <a:pPr algn="ctr" fontAlgn="ctr"/>
                      <a:r>
                        <a:rPr lang="es-CO" sz="1200" u="none" strike="noStrike">
                          <a:effectLst/>
                        </a:rPr>
                        <a:t>TELEFONO</a:t>
                      </a:r>
                      <a:endParaRPr lang="es-CO" sz="1200" b="1" i="0" u="none" strike="noStrike">
                        <a:solidFill>
                          <a:srgbClr val="000000"/>
                        </a:solidFill>
                        <a:effectLst/>
                        <a:latin typeface="Calibri"/>
                      </a:endParaRPr>
                    </a:p>
                  </a:txBody>
                  <a:tcPr marL="8346" marR="8346" marT="8346" marB="0" anchor="ctr">
                    <a:solidFill>
                      <a:schemeClr val="accent3">
                        <a:lumMod val="40000"/>
                        <a:lumOff val="60000"/>
                      </a:schemeClr>
                    </a:solidFill>
                  </a:tcPr>
                </a:tc>
                <a:tc>
                  <a:txBody>
                    <a:bodyPr/>
                    <a:lstStyle/>
                    <a:p>
                      <a:pPr algn="ctr" fontAlgn="ctr"/>
                      <a:r>
                        <a:rPr lang="es-CO" sz="1200" u="none" strike="noStrike">
                          <a:effectLst/>
                        </a:rPr>
                        <a:t>CORREO</a:t>
                      </a:r>
                      <a:endParaRPr lang="es-CO" sz="1200" b="1" i="0" u="none" strike="noStrike">
                        <a:solidFill>
                          <a:srgbClr val="000000"/>
                        </a:solidFill>
                        <a:effectLst/>
                        <a:latin typeface="Calibri"/>
                      </a:endParaRPr>
                    </a:p>
                  </a:txBody>
                  <a:tcPr marL="8346" marR="8346" marT="8346" marB="0" anchor="ctr">
                    <a:solidFill>
                      <a:schemeClr val="accent3">
                        <a:lumMod val="40000"/>
                        <a:lumOff val="60000"/>
                      </a:schemeClr>
                    </a:solidFill>
                  </a:tcPr>
                </a:tc>
                <a:tc>
                  <a:txBody>
                    <a:bodyPr/>
                    <a:lstStyle/>
                    <a:p>
                      <a:pPr algn="ctr" fontAlgn="ctr"/>
                      <a:r>
                        <a:rPr lang="es-CO" sz="1000" u="none" strike="noStrike">
                          <a:effectLst/>
                        </a:rPr>
                        <a:t>MUNICIPIO</a:t>
                      </a:r>
                      <a:endParaRPr lang="es-CO" sz="1000" b="1" i="0" u="none" strike="noStrike">
                        <a:solidFill>
                          <a:srgbClr val="000000"/>
                        </a:solidFill>
                        <a:effectLst/>
                        <a:latin typeface="Calibri"/>
                      </a:endParaRPr>
                    </a:p>
                  </a:txBody>
                  <a:tcPr marL="8346" marR="8346" marT="8346" marB="0" anchor="ctr">
                    <a:solidFill>
                      <a:schemeClr val="accent3">
                        <a:lumMod val="40000"/>
                        <a:lumOff val="60000"/>
                      </a:schemeClr>
                    </a:solidFill>
                  </a:tcPr>
                </a:tc>
                <a:tc>
                  <a:txBody>
                    <a:bodyPr/>
                    <a:lstStyle/>
                    <a:p>
                      <a:pPr algn="ctr" fontAlgn="ctr"/>
                      <a:r>
                        <a:rPr lang="es-CO" sz="1000" u="none" strike="noStrike" dirty="0">
                          <a:effectLst/>
                        </a:rPr>
                        <a:t>DEPARTAMENTO</a:t>
                      </a:r>
                      <a:endParaRPr lang="es-CO" sz="1000" b="1" i="0" u="none" strike="noStrike" dirty="0">
                        <a:solidFill>
                          <a:srgbClr val="000000"/>
                        </a:solidFill>
                        <a:effectLst/>
                        <a:latin typeface="Calibri"/>
                      </a:endParaRPr>
                    </a:p>
                  </a:txBody>
                  <a:tcPr marL="8346" marR="8346" marT="8346" marB="0" anchor="ctr">
                    <a:solidFill>
                      <a:schemeClr val="accent3">
                        <a:lumMod val="40000"/>
                        <a:lumOff val="60000"/>
                      </a:schemeClr>
                    </a:solidFill>
                  </a:tcPr>
                </a:tc>
                <a:tc>
                  <a:txBody>
                    <a:bodyPr/>
                    <a:lstStyle/>
                    <a:p>
                      <a:pPr algn="ctr" fontAlgn="ctr"/>
                      <a:r>
                        <a:rPr lang="es-CO" sz="1200" u="none" strike="noStrike" dirty="0">
                          <a:effectLst/>
                        </a:rPr>
                        <a:t>CARGO </a:t>
                      </a:r>
                      <a:endParaRPr lang="es-CO" sz="1200" b="1" i="0" u="none" strike="noStrike" dirty="0">
                        <a:solidFill>
                          <a:srgbClr val="000000"/>
                        </a:solidFill>
                        <a:effectLst/>
                        <a:latin typeface="Calibri"/>
                      </a:endParaRPr>
                    </a:p>
                  </a:txBody>
                  <a:tcPr marL="8346" marR="8346" marT="8346" marB="0" anchor="ctr">
                    <a:solidFill>
                      <a:schemeClr val="accent3">
                        <a:lumMod val="40000"/>
                        <a:lumOff val="60000"/>
                      </a:schemeClr>
                    </a:solidFill>
                  </a:tcPr>
                </a:tc>
              </a:tr>
              <a:tr h="227490">
                <a:tc>
                  <a:txBody>
                    <a:bodyPr/>
                    <a:lstStyle/>
                    <a:p>
                      <a:pPr algn="r" fontAlgn="b"/>
                      <a:r>
                        <a:rPr lang="es-CO" sz="1100" u="none" strike="noStrike">
                          <a:effectLst/>
                        </a:rPr>
                        <a:t>1</a:t>
                      </a:r>
                      <a:endParaRPr lang="es-CO" sz="1100" b="0" i="0" u="none" strike="noStrike">
                        <a:solidFill>
                          <a:srgbClr val="000000"/>
                        </a:solidFill>
                        <a:effectLst/>
                        <a:latin typeface="Calibri"/>
                      </a:endParaRPr>
                    </a:p>
                  </a:txBody>
                  <a:tcPr marL="8346" marR="8346" marT="8346" marB="0" anchor="b"/>
                </a:tc>
                <a:tc>
                  <a:txBody>
                    <a:bodyPr/>
                    <a:lstStyle/>
                    <a:p>
                      <a:pPr algn="l" fontAlgn="ctr"/>
                      <a:r>
                        <a:rPr lang="es-CO" sz="1100" u="none" strike="noStrike">
                          <a:effectLst/>
                        </a:rPr>
                        <a:t>JUAN MANUEL SALGUERO ÁVILA</a:t>
                      </a:r>
                      <a:endParaRPr lang="es-CO" sz="1100" b="0" i="0" u="none" strike="noStrike">
                        <a:solidFill>
                          <a:srgbClr val="000000"/>
                        </a:solidFill>
                        <a:effectLst/>
                        <a:latin typeface="Arial"/>
                      </a:endParaRPr>
                    </a:p>
                  </a:txBody>
                  <a:tcPr marL="8346" marR="8346" marT="8346" marB="0" anchor="ctr"/>
                </a:tc>
                <a:tc>
                  <a:txBody>
                    <a:bodyPr/>
                    <a:lstStyle/>
                    <a:p>
                      <a:pPr algn="r" fontAlgn="ctr"/>
                      <a:r>
                        <a:rPr lang="es-CO" sz="1100" u="none" strike="noStrike">
                          <a:effectLst/>
                        </a:rPr>
                        <a:t>1,116,785,595</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3213727294</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2"/>
                        </a:rPr>
                        <a:t>jumasaav@hotmail.com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326477">
                <a:tc>
                  <a:txBody>
                    <a:bodyPr/>
                    <a:lstStyle/>
                    <a:p>
                      <a:pPr algn="r" fontAlgn="b"/>
                      <a:r>
                        <a:rPr lang="es-CO" sz="1100" u="none" strike="noStrike">
                          <a:effectLst/>
                        </a:rPr>
                        <a:t>2</a:t>
                      </a:r>
                      <a:endParaRPr lang="es-CO" sz="1100" b="0" i="0" u="none" strike="noStrike">
                        <a:solidFill>
                          <a:srgbClr val="000000"/>
                        </a:solidFill>
                        <a:effectLst/>
                        <a:latin typeface="Calibri"/>
                      </a:endParaRPr>
                    </a:p>
                  </a:txBody>
                  <a:tcPr marL="8346" marR="8346" marT="8346" marB="0" anchor="b"/>
                </a:tc>
                <a:tc>
                  <a:txBody>
                    <a:bodyPr/>
                    <a:lstStyle/>
                    <a:p>
                      <a:pPr algn="l" fontAlgn="ctr"/>
                      <a:r>
                        <a:rPr lang="es-CO" sz="1100" u="none" strike="noStrike">
                          <a:effectLst/>
                        </a:rPr>
                        <a:t>BLADIMIR FRANCISCO RIAY MILLAN</a:t>
                      </a:r>
                      <a:endParaRPr lang="es-CO" sz="1100" b="0" i="0" u="none" strike="noStrike">
                        <a:solidFill>
                          <a:srgbClr val="000000"/>
                        </a:solidFill>
                        <a:effectLst/>
                        <a:latin typeface="Arial"/>
                      </a:endParaRPr>
                    </a:p>
                  </a:txBody>
                  <a:tcPr marL="8346" marR="8346" marT="8346" marB="0" anchor="ctr"/>
                </a:tc>
                <a:tc>
                  <a:txBody>
                    <a:bodyPr/>
                    <a:lstStyle/>
                    <a:p>
                      <a:pPr algn="r" fontAlgn="ctr"/>
                      <a:r>
                        <a:rPr lang="es-CO" sz="1100" u="none" strike="noStrike">
                          <a:effectLst/>
                        </a:rPr>
                        <a:t>1,116,789,678</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3205720319</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3"/>
                        </a:rPr>
                        <a:t>bladi_12@hotmail.es</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2do Vicepresidente</a:t>
                      </a:r>
                      <a:endParaRPr lang="es-CO" sz="1100" b="1" i="0" u="none" strike="noStrike">
                        <a:solidFill>
                          <a:srgbClr val="000000"/>
                        </a:solidFill>
                        <a:effectLst/>
                        <a:latin typeface="Calibri"/>
                      </a:endParaRPr>
                    </a:p>
                  </a:txBody>
                  <a:tcPr marL="8346" marR="8346" marT="8346" marB="0" anchor="b"/>
                </a:tc>
              </a:tr>
              <a:tr h="330614">
                <a:tc>
                  <a:txBody>
                    <a:bodyPr/>
                    <a:lstStyle/>
                    <a:p>
                      <a:pPr algn="r" fontAlgn="b"/>
                      <a:r>
                        <a:rPr lang="es-CO" sz="1100" u="none" strike="noStrike" dirty="0">
                          <a:effectLst/>
                        </a:rPr>
                        <a:t>3</a:t>
                      </a:r>
                      <a:endParaRPr lang="es-CO" sz="1100" b="0" i="0" u="none" strike="noStrike" dirty="0">
                        <a:solidFill>
                          <a:srgbClr val="000000"/>
                        </a:solidFill>
                        <a:effectLst/>
                        <a:latin typeface="Calibri"/>
                      </a:endParaRPr>
                    </a:p>
                  </a:txBody>
                  <a:tcPr marL="8346" marR="8346" marT="8346" marB="0" anchor="b"/>
                </a:tc>
                <a:tc>
                  <a:txBody>
                    <a:bodyPr/>
                    <a:lstStyle/>
                    <a:p>
                      <a:pPr algn="l" fontAlgn="ctr"/>
                      <a:r>
                        <a:rPr lang="es-CO" sz="1100" u="none" strike="noStrike">
                          <a:effectLst/>
                        </a:rPr>
                        <a:t>FREDDY ALEJANDRO MARTINEZ ROMERO</a:t>
                      </a:r>
                      <a:endParaRPr lang="es-CO" sz="1100" b="0" i="0" u="none" strike="noStrike">
                        <a:solidFill>
                          <a:srgbClr val="000000"/>
                        </a:solidFill>
                        <a:effectLst/>
                        <a:latin typeface="Arial"/>
                      </a:endParaRPr>
                    </a:p>
                  </a:txBody>
                  <a:tcPr marL="8346" marR="8346" marT="8346" marB="0" anchor="ctr"/>
                </a:tc>
                <a:tc>
                  <a:txBody>
                    <a:bodyPr/>
                    <a:lstStyle/>
                    <a:p>
                      <a:pPr algn="r" fontAlgn="ctr"/>
                      <a:r>
                        <a:rPr lang="es-CO" sz="1100" u="none" strike="noStrike">
                          <a:effectLst/>
                        </a:rPr>
                        <a:t>1,098,736,937</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3176677242</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4"/>
                        </a:rPr>
                        <a:t>ing.freddymartinez@hotmail.com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297352">
                <a:tc>
                  <a:txBody>
                    <a:bodyPr/>
                    <a:lstStyle/>
                    <a:p>
                      <a:pPr algn="r" fontAlgn="b"/>
                      <a:r>
                        <a:rPr lang="es-CO" sz="1100" u="none" strike="noStrike">
                          <a:effectLst/>
                        </a:rPr>
                        <a:t>4</a:t>
                      </a:r>
                      <a:endParaRPr lang="es-CO" sz="1100" b="0" i="0" u="none" strike="noStrike">
                        <a:solidFill>
                          <a:srgbClr val="000000"/>
                        </a:solidFill>
                        <a:effectLst/>
                        <a:latin typeface="Calibri"/>
                      </a:endParaRPr>
                    </a:p>
                  </a:txBody>
                  <a:tcPr marL="8346" marR="8346" marT="8346" marB="0" anchor="b"/>
                </a:tc>
                <a:tc>
                  <a:txBody>
                    <a:bodyPr/>
                    <a:lstStyle/>
                    <a:p>
                      <a:pPr algn="l" fontAlgn="ctr"/>
                      <a:r>
                        <a:rPr lang="es-CO" sz="1100" u="none" strike="noStrike">
                          <a:effectLst/>
                        </a:rPr>
                        <a:t>RAFAEL LEONARDO PEREZ MOLINA</a:t>
                      </a:r>
                      <a:endParaRPr lang="es-CO" sz="1100" b="0" i="0" u="none" strike="noStrike">
                        <a:solidFill>
                          <a:srgbClr val="000000"/>
                        </a:solidFill>
                        <a:effectLst/>
                        <a:latin typeface="Arial"/>
                      </a:endParaRPr>
                    </a:p>
                  </a:txBody>
                  <a:tcPr marL="8346" marR="8346" marT="8346" marB="0" anchor="ctr"/>
                </a:tc>
                <a:tc>
                  <a:txBody>
                    <a:bodyPr/>
                    <a:lstStyle/>
                    <a:p>
                      <a:pPr algn="r" fontAlgn="ctr"/>
                      <a:r>
                        <a:rPr lang="es-CO" sz="1100" u="none" strike="noStrike">
                          <a:effectLst/>
                        </a:rPr>
                        <a:t>1,095,832,605</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3225116381</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5"/>
                        </a:rPr>
                        <a:t>rafaelperezmolina07@outlook.com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355106">
                <a:tc>
                  <a:txBody>
                    <a:bodyPr/>
                    <a:lstStyle/>
                    <a:p>
                      <a:pPr algn="r" fontAlgn="b"/>
                      <a:r>
                        <a:rPr lang="es-CO" sz="1100" u="none" strike="noStrike">
                          <a:effectLst/>
                        </a:rPr>
                        <a:t>5</a:t>
                      </a:r>
                      <a:endParaRPr lang="es-CO" sz="1100" b="0" i="0" u="none" strike="noStrike">
                        <a:solidFill>
                          <a:srgbClr val="000000"/>
                        </a:solidFill>
                        <a:effectLst/>
                        <a:latin typeface="Calibri"/>
                      </a:endParaRPr>
                    </a:p>
                  </a:txBody>
                  <a:tcPr marL="8346" marR="8346" marT="8346" marB="0" anchor="b"/>
                </a:tc>
                <a:tc>
                  <a:txBody>
                    <a:bodyPr/>
                    <a:lstStyle/>
                    <a:p>
                      <a:pPr algn="l" fontAlgn="ctr"/>
                      <a:r>
                        <a:rPr lang="es-CO" sz="1100" u="none" strike="noStrike">
                          <a:effectLst/>
                        </a:rPr>
                        <a:t>ANGEL ROBINSON CARRILLO SANGUINO</a:t>
                      </a:r>
                      <a:endParaRPr lang="es-CO" sz="1100" b="0" i="0" u="none" strike="noStrike">
                        <a:solidFill>
                          <a:srgbClr val="000000"/>
                        </a:solidFill>
                        <a:effectLst/>
                        <a:latin typeface="Arial"/>
                      </a:endParaRPr>
                    </a:p>
                  </a:txBody>
                  <a:tcPr marL="8346" marR="8346" marT="8346" marB="0" anchor="ctr"/>
                </a:tc>
                <a:tc>
                  <a:txBody>
                    <a:bodyPr/>
                    <a:lstStyle/>
                    <a:p>
                      <a:pPr algn="r" fontAlgn="ctr"/>
                      <a:r>
                        <a:rPr lang="es-CO" sz="1100" u="none" strike="noStrike">
                          <a:effectLst/>
                        </a:rPr>
                        <a:t>1,116,799,253</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3178724704</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6"/>
                        </a:rPr>
                        <a:t>robinsonangel877@gmail.com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dirty="0">
                          <a:effectLst/>
                        </a:rPr>
                        <a:t>Concejal</a:t>
                      </a:r>
                      <a:endParaRPr lang="es-CO" sz="1100" b="0" i="0" u="none" strike="noStrike" dirty="0">
                        <a:solidFill>
                          <a:srgbClr val="000000"/>
                        </a:solidFill>
                        <a:effectLst/>
                        <a:latin typeface="Calibri"/>
                      </a:endParaRPr>
                    </a:p>
                  </a:txBody>
                  <a:tcPr marL="8346" marR="8346" marT="8346" marB="0" anchor="b"/>
                </a:tc>
              </a:tr>
              <a:tr h="227490">
                <a:tc>
                  <a:txBody>
                    <a:bodyPr/>
                    <a:lstStyle/>
                    <a:p>
                      <a:pPr algn="r" fontAlgn="b"/>
                      <a:r>
                        <a:rPr lang="es-CO" sz="1100" u="none" strike="noStrike">
                          <a:effectLst/>
                        </a:rPr>
                        <a:t>6</a:t>
                      </a:r>
                      <a:endParaRPr lang="es-CO" sz="1100" b="0" i="0" u="none" strike="noStrike">
                        <a:solidFill>
                          <a:srgbClr val="000000"/>
                        </a:solidFill>
                        <a:effectLst/>
                        <a:latin typeface="Calibri"/>
                      </a:endParaRPr>
                    </a:p>
                  </a:txBody>
                  <a:tcPr marL="8346" marR="8346" marT="8346" marB="0" anchor="b"/>
                </a:tc>
                <a:tc>
                  <a:txBody>
                    <a:bodyPr/>
                    <a:lstStyle/>
                    <a:p>
                      <a:pPr algn="l" fontAlgn="ctr"/>
                      <a:r>
                        <a:rPr lang="es-CO" sz="1100" u="none" strike="noStrike">
                          <a:effectLst/>
                        </a:rPr>
                        <a:t>RAUL ALFONSO CISNEROS PARRA</a:t>
                      </a:r>
                      <a:endParaRPr lang="es-CO" sz="1100" b="0" i="0" u="none" strike="noStrike">
                        <a:solidFill>
                          <a:srgbClr val="000000"/>
                        </a:solidFill>
                        <a:effectLst/>
                        <a:latin typeface="Arial"/>
                      </a:endParaRPr>
                    </a:p>
                  </a:txBody>
                  <a:tcPr marL="8346" marR="8346" marT="8346" marB="0" anchor="ctr"/>
                </a:tc>
                <a:tc>
                  <a:txBody>
                    <a:bodyPr/>
                    <a:lstStyle/>
                    <a:p>
                      <a:pPr algn="r" fontAlgn="ctr"/>
                      <a:r>
                        <a:rPr lang="es-CO" sz="1100" u="none" strike="noStrike">
                          <a:effectLst/>
                        </a:rPr>
                        <a:t>1,116,784,297</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3182162911</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7"/>
                        </a:rPr>
                        <a:t>raul_ _0706@hotmail.com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227490">
                <a:tc>
                  <a:txBody>
                    <a:bodyPr/>
                    <a:lstStyle/>
                    <a:p>
                      <a:pPr algn="r" fontAlgn="b"/>
                      <a:r>
                        <a:rPr lang="es-CO" sz="1100" u="none" strike="noStrike">
                          <a:effectLst/>
                        </a:rPr>
                        <a:t>7</a:t>
                      </a:r>
                      <a:endParaRPr lang="es-CO" sz="1100" b="0" i="0" u="none" strike="noStrike">
                        <a:solidFill>
                          <a:srgbClr val="000000"/>
                        </a:solidFill>
                        <a:effectLst/>
                        <a:latin typeface="Calibri"/>
                      </a:endParaRPr>
                    </a:p>
                  </a:txBody>
                  <a:tcPr marL="8346" marR="8346" marT="8346" marB="0" anchor="b"/>
                </a:tc>
                <a:tc>
                  <a:txBody>
                    <a:bodyPr/>
                    <a:lstStyle/>
                    <a:p>
                      <a:pPr algn="l" fontAlgn="ctr"/>
                      <a:r>
                        <a:rPr lang="es-CO" sz="1100" u="none" strike="noStrike">
                          <a:effectLst/>
                        </a:rPr>
                        <a:t>DAVID EDUARDO CHAVEZ ARANA</a:t>
                      </a:r>
                      <a:endParaRPr lang="es-CO" sz="1100" b="0" i="0" u="none" strike="noStrike">
                        <a:solidFill>
                          <a:srgbClr val="000000"/>
                        </a:solidFill>
                        <a:effectLst/>
                        <a:latin typeface="Arial"/>
                      </a:endParaRPr>
                    </a:p>
                  </a:txBody>
                  <a:tcPr marL="8346" marR="8346" marT="8346" marB="0" anchor="ctr"/>
                </a:tc>
                <a:tc>
                  <a:txBody>
                    <a:bodyPr/>
                    <a:lstStyle/>
                    <a:p>
                      <a:pPr algn="r" fontAlgn="ctr"/>
                      <a:r>
                        <a:rPr lang="es-CO" sz="1100" u="none" strike="noStrike">
                          <a:effectLst/>
                        </a:rPr>
                        <a:t>1,116,802,825</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3112872670</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8"/>
                        </a:rPr>
                        <a:t>educarchave@gmail.com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313086">
                <a:tc>
                  <a:txBody>
                    <a:bodyPr/>
                    <a:lstStyle/>
                    <a:p>
                      <a:pPr algn="r" fontAlgn="b"/>
                      <a:r>
                        <a:rPr lang="es-CO" sz="1100" u="none" strike="noStrike">
                          <a:effectLst/>
                        </a:rPr>
                        <a:t>8</a:t>
                      </a:r>
                      <a:endParaRPr lang="es-CO" sz="1100" b="0" i="0" u="none" strike="noStrike">
                        <a:solidFill>
                          <a:srgbClr val="000000"/>
                        </a:solidFill>
                        <a:effectLst/>
                        <a:latin typeface="Calibri"/>
                      </a:endParaRPr>
                    </a:p>
                  </a:txBody>
                  <a:tcPr marL="8346" marR="8346" marT="8346" marB="0" anchor="b"/>
                </a:tc>
                <a:tc>
                  <a:txBody>
                    <a:bodyPr/>
                    <a:lstStyle/>
                    <a:p>
                      <a:pPr algn="l" fontAlgn="ctr"/>
                      <a:r>
                        <a:rPr lang="es-CO" sz="1100" u="none" strike="noStrike">
                          <a:effectLst/>
                        </a:rPr>
                        <a:t>MARIO ALFONSO USECHE TORRES</a:t>
                      </a:r>
                      <a:endParaRPr lang="es-CO" sz="1100" b="0" i="0" u="none" strike="noStrike">
                        <a:solidFill>
                          <a:srgbClr val="000000"/>
                        </a:solidFill>
                        <a:effectLst/>
                        <a:latin typeface="Arial"/>
                      </a:endParaRPr>
                    </a:p>
                  </a:txBody>
                  <a:tcPr marL="8346" marR="8346" marT="8346" marB="0" anchor="ctr"/>
                </a:tc>
                <a:tc>
                  <a:txBody>
                    <a:bodyPr/>
                    <a:lstStyle/>
                    <a:p>
                      <a:pPr algn="r" fontAlgn="ctr"/>
                      <a:r>
                        <a:rPr lang="es-CO" sz="1100" u="none" strike="noStrike">
                          <a:effectLst/>
                        </a:rPr>
                        <a:t>13,715,936</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3124325885</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9"/>
                        </a:rPr>
                        <a:t>mariouseche1978@gmail.com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272982">
                <a:tc>
                  <a:txBody>
                    <a:bodyPr/>
                    <a:lstStyle/>
                    <a:p>
                      <a:pPr algn="r" fontAlgn="b"/>
                      <a:r>
                        <a:rPr lang="es-CO" sz="1100" u="none" strike="noStrike">
                          <a:effectLst/>
                        </a:rPr>
                        <a:t>9</a:t>
                      </a:r>
                      <a:endParaRPr lang="es-CO" sz="1100" b="0" i="0" u="none" strike="noStrike">
                        <a:solidFill>
                          <a:srgbClr val="000000"/>
                        </a:solidFill>
                        <a:effectLst/>
                        <a:latin typeface="Calibri"/>
                      </a:endParaRPr>
                    </a:p>
                  </a:txBody>
                  <a:tcPr marL="8346" marR="8346" marT="8346" marB="0" anchor="b"/>
                </a:tc>
                <a:tc>
                  <a:txBody>
                    <a:bodyPr/>
                    <a:lstStyle/>
                    <a:p>
                      <a:pPr algn="l" fontAlgn="ctr"/>
                      <a:r>
                        <a:rPr lang="es-CO" sz="1100" u="none" strike="noStrike">
                          <a:effectLst/>
                        </a:rPr>
                        <a:t>ANDRÉS FELIPE PALENCIA CÓRDOBA</a:t>
                      </a:r>
                      <a:endParaRPr lang="es-CO" sz="1100" b="0" i="0" u="none" strike="noStrike">
                        <a:solidFill>
                          <a:srgbClr val="000000"/>
                        </a:solidFill>
                        <a:effectLst/>
                        <a:latin typeface="Arial"/>
                      </a:endParaRPr>
                    </a:p>
                  </a:txBody>
                  <a:tcPr marL="8346" marR="8346" marT="8346" marB="0" anchor="ctr"/>
                </a:tc>
                <a:tc>
                  <a:txBody>
                    <a:bodyPr/>
                    <a:lstStyle/>
                    <a:p>
                      <a:pPr algn="r" fontAlgn="ctr"/>
                      <a:r>
                        <a:rPr lang="es-CO" sz="1100" u="none" strike="noStrike">
                          <a:effectLst/>
                        </a:rPr>
                        <a:t>1,116,796,178</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3102610721</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10"/>
                        </a:rPr>
                        <a:t>felipepalencia_22@hotmail.com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1ª Vicepresidente</a:t>
                      </a:r>
                      <a:endParaRPr lang="es-CO" sz="1100" b="1" i="0" u="none" strike="noStrike">
                        <a:solidFill>
                          <a:srgbClr val="000000"/>
                        </a:solidFill>
                        <a:effectLst/>
                        <a:latin typeface="Calibri"/>
                      </a:endParaRPr>
                    </a:p>
                  </a:txBody>
                  <a:tcPr marL="8346" marR="8346" marT="8346" marB="0" anchor="b"/>
                </a:tc>
              </a:tr>
              <a:tr h="305903">
                <a:tc>
                  <a:txBody>
                    <a:bodyPr/>
                    <a:lstStyle/>
                    <a:p>
                      <a:pPr algn="r" fontAlgn="b"/>
                      <a:r>
                        <a:rPr lang="es-CO" sz="1100" u="none" strike="noStrike">
                          <a:effectLst/>
                        </a:rPr>
                        <a:t>10</a:t>
                      </a:r>
                      <a:endParaRPr lang="es-CO" sz="1100" b="0" i="0" u="none" strike="noStrike">
                        <a:solidFill>
                          <a:srgbClr val="000000"/>
                        </a:solidFill>
                        <a:effectLst/>
                        <a:latin typeface="Calibri"/>
                      </a:endParaRPr>
                    </a:p>
                  </a:txBody>
                  <a:tcPr marL="8346" marR="8346" marT="8346" marB="0" anchor="b"/>
                </a:tc>
                <a:tc>
                  <a:txBody>
                    <a:bodyPr/>
                    <a:lstStyle/>
                    <a:p>
                      <a:pPr algn="l" fontAlgn="ctr"/>
                      <a:r>
                        <a:rPr lang="es-CO" sz="1100" u="none" strike="noStrike">
                          <a:effectLst/>
                        </a:rPr>
                        <a:t>CESAR ARMANDO ATAYA LÓPEZ</a:t>
                      </a:r>
                      <a:endParaRPr lang="es-CO" sz="1100" b="0" i="0" u="none" strike="noStrike">
                        <a:solidFill>
                          <a:srgbClr val="000000"/>
                        </a:solidFill>
                        <a:effectLst/>
                        <a:latin typeface="Arial"/>
                      </a:endParaRPr>
                    </a:p>
                  </a:txBody>
                  <a:tcPr marL="8346" marR="8346" marT="8346" marB="0" anchor="ctr"/>
                </a:tc>
                <a:tc>
                  <a:txBody>
                    <a:bodyPr/>
                    <a:lstStyle/>
                    <a:p>
                      <a:pPr algn="r" fontAlgn="ctr"/>
                      <a:r>
                        <a:rPr lang="es-CO" sz="1100" u="none" strike="noStrike">
                          <a:effectLst/>
                        </a:rPr>
                        <a:t>1,116,799,480</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3157773712</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11"/>
                        </a:rPr>
                        <a:t>cesar.ataya10@gmail.com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293880">
                <a:tc>
                  <a:txBody>
                    <a:bodyPr/>
                    <a:lstStyle/>
                    <a:p>
                      <a:pPr algn="r" fontAlgn="b"/>
                      <a:r>
                        <a:rPr lang="es-CO" sz="1100" u="none" strike="noStrike">
                          <a:effectLst/>
                        </a:rPr>
                        <a:t>11</a:t>
                      </a:r>
                      <a:endParaRPr lang="es-CO" sz="1100" b="0" i="0" u="none" strike="noStrike">
                        <a:solidFill>
                          <a:srgbClr val="000000"/>
                        </a:solidFill>
                        <a:effectLst/>
                        <a:latin typeface="Calibri"/>
                      </a:endParaRPr>
                    </a:p>
                  </a:txBody>
                  <a:tcPr marL="8346" marR="8346" marT="8346" marB="0" anchor="b"/>
                </a:tc>
                <a:tc>
                  <a:txBody>
                    <a:bodyPr/>
                    <a:lstStyle/>
                    <a:p>
                      <a:pPr algn="l" fontAlgn="ctr"/>
                      <a:r>
                        <a:rPr lang="es-CO" sz="1100" u="none" strike="noStrike">
                          <a:effectLst/>
                        </a:rPr>
                        <a:t>FAVIO ARNULFO DOMINGUEZ HERNANDEZ</a:t>
                      </a:r>
                      <a:endParaRPr lang="es-CO" sz="1100" b="0" i="0" u="none" strike="noStrike">
                        <a:solidFill>
                          <a:srgbClr val="000000"/>
                        </a:solidFill>
                        <a:effectLst/>
                        <a:latin typeface="Arial"/>
                      </a:endParaRPr>
                    </a:p>
                  </a:txBody>
                  <a:tcPr marL="8346" marR="8346" marT="8346" marB="0" anchor="ctr"/>
                </a:tc>
                <a:tc>
                  <a:txBody>
                    <a:bodyPr/>
                    <a:lstStyle/>
                    <a:p>
                      <a:pPr algn="r" fontAlgn="ctr"/>
                      <a:r>
                        <a:rPr lang="es-CO" sz="1100" u="none" strike="noStrike">
                          <a:effectLst/>
                        </a:rPr>
                        <a:t>88,218,229</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3124084947</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12"/>
                        </a:rPr>
                        <a:t>im.faviodh@yahoo.com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227490">
                <a:tc>
                  <a:txBody>
                    <a:bodyPr/>
                    <a:lstStyle/>
                    <a:p>
                      <a:pPr algn="r" fontAlgn="b"/>
                      <a:r>
                        <a:rPr lang="es-CO" sz="1100" u="none" strike="noStrike">
                          <a:effectLst/>
                        </a:rPr>
                        <a:t>12</a:t>
                      </a:r>
                      <a:endParaRPr lang="es-CO" sz="1100" b="0" i="0" u="none" strike="noStrike">
                        <a:solidFill>
                          <a:srgbClr val="000000"/>
                        </a:solidFill>
                        <a:effectLst/>
                        <a:latin typeface="Calibri"/>
                      </a:endParaRPr>
                    </a:p>
                  </a:txBody>
                  <a:tcPr marL="8346" marR="8346" marT="8346" marB="0" anchor="b"/>
                </a:tc>
                <a:tc>
                  <a:txBody>
                    <a:bodyPr/>
                    <a:lstStyle/>
                    <a:p>
                      <a:pPr algn="l" fontAlgn="ctr"/>
                      <a:r>
                        <a:rPr lang="es-CO" sz="1100" u="none" strike="noStrike">
                          <a:effectLst/>
                        </a:rPr>
                        <a:t>YORLY VIVIANA DIAZ RAMIREZ</a:t>
                      </a:r>
                      <a:endParaRPr lang="es-CO" sz="1100" b="0" i="0" u="none" strike="noStrike">
                        <a:solidFill>
                          <a:srgbClr val="000000"/>
                        </a:solidFill>
                        <a:effectLst/>
                        <a:latin typeface="Arial"/>
                      </a:endParaRPr>
                    </a:p>
                  </a:txBody>
                  <a:tcPr marL="8346" marR="8346" marT="8346" marB="0" anchor="ctr"/>
                </a:tc>
                <a:tc>
                  <a:txBody>
                    <a:bodyPr/>
                    <a:lstStyle/>
                    <a:p>
                      <a:pPr algn="r" fontAlgn="ctr"/>
                      <a:r>
                        <a:rPr lang="es-CO" sz="1100" u="none" strike="noStrike">
                          <a:effectLst/>
                        </a:rPr>
                        <a:t>1,116,779,226</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3154908941</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13"/>
                        </a:rPr>
                        <a:t>psvivianadiaz@gmail.com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Presidenta</a:t>
                      </a:r>
                      <a:endParaRPr lang="es-CO" sz="1100" b="1" i="0" u="none" strike="noStrike">
                        <a:solidFill>
                          <a:srgbClr val="000000"/>
                        </a:solidFill>
                        <a:effectLst/>
                        <a:latin typeface="Calibri"/>
                      </a:endParaRPr>
                    </a:p>
                  </a:txBody>
                  <a:tcPr marL="8346" marR="8346" marT="8346" marB="0" anchor="b"/>
                </a:tc>
              </a:tr>
              <a:tr h="321844">
                <a:tc>
                  <a:txBody>
                    <a:bodyPr/>
                    <a:lstStyle/>
                    <a:p>
                      <a:pPr algn="r" fontAlgn="b"/>
                      <a:r>
                        <a:rPr lang="es-CO" sz="1100" u="none" strike="noStrike" dirty="0">
                          <a:effectLst/>
                        </a:rPr>
                        <a:t>13</a:t>
                      </a:r>
                      <a:endParaRPr lang="es-CO" sz="1100" b="0" i="0" u="none" strike="noStrike" dirty="0">
                        <a:solidFill>
                          <a:srgbClr val="000000"/>
                        </a:solidFill>
                        <a:effectLst/>
                        <a:latin typeface="Calibri"/>
                      </a:endParaRPr>
                    </a:p>
                  </a:txBody>
                  <a:tcPr marL="8346" marR="8346" marT="8346" marB="0" anchor="b"/>
                </a:tc>
                <a:tc>
                  <a:txBody>
                    <a:bodyPr/>
                    <a:lstStyle/>
                    <a:p>
                      <a:pPr algn="l" fontAlgn="ctr"/>
                      <a:r>
                        <a:rPr lang="es-CO" sz="1100" u="none" strike="noStrike">
                          <a:effectLst/>
                        </a:rPr>
                        <a:t>JHONY JAIR EPIA PINZON</a:t>
                      </a:r>
                      <a:endParaRPr lang="es-CO" sz="1100" b="0" i="0" u="none" strike="noStrike">
                        <a:solidFill>
                          <a:srgbClr val="000000"/>
                        </a:solidFill>
                        <a:effectLst/>
                        <a:latin typeface="Arial"/>
                      </a:endParaRPr>
                    </a:p>
                  </a:txBody>
                  <a:tcPr marL="8346" marR="8346" marT="8346" marB="0" anchor="ctr"/>
                </a:tc>
                <a:tc>
                  <a:txBody>
                    <a:bodyPr/>
                    <a:lstStyle/>
                    <a:p>
                      <a:pPr algn="r" fontAlgn="ctr"/>
                      <a:r>
                        <a:rPr lang="es-CO" sz="1100" u="none" strike="noStrike">
                          <a:effectLst/>
                        </a:rPr>
                        <a:t>1,075,210,546</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3203279268</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14"/>
                        </a:rPr>
                        <a:t>jhonyjairepiapinzon@hotmail.com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293985">
                <a:tc>
                  <a:txBody>
                    <a:bodyPr/>
                    <a:lstStyle/>
                    <a:p>
                      <a:pPr algn="r" fontAlgn="b"/>
                      <a:r>
                        <a:rPr lang="es-CO" sz="1100" u="none" strike="noStrike" dirty="0">
                          <a:effectLst/>
                        </a:rPr>
                        <a:t>14</a:t>
                      </a:r>
                      <a:endParaRPr lang="es-CO" sz="1100" b="0" i="0" u="none" strike="noStrike" dirty="0">
                        <a:solidFill>
                          <a:srgbClr val="000000"/>
                        </a:solidFill>
                        <a:effectLst/>
                        <a:latin typeface="Calibri"/>
                      </a:endParaRPr>
                    </a:p>
                  </a:txBody>
                  <a:tcPr marL="8346" marR="8346" marT="8346" marB="0" anchor="b"/>
                </a:tc>
                <a:tc>
                  <a:txBody>
                    <a:bodyPr/>
                    <a:lstStyle/>
                    <a:p>
                      <a:pPr algn="l" fontAlgn="ctr"/>
                      <a:r>
                        <a:rPr lang="es-CO" sz="1100" u="none" strike="noStrike">
                          <a:effectLst/>
                        </a:rPr>
                        <a:t>LIONSO DEL CARMEN ARAUJO QUIRIFE</a:t>
                      </a:r>
                      <a:endParaRPr lang="es-CO" sz="1100" b="0" i="0" u="none" strike="noStrike">
                        <a:solidFill>
                          <a:srgbClr val="000000"/>
                        </a:solidFill>
                        <a:effectLst/>
                        <a:latin typeface="Arial"/>
                      </a:endParaRPr>
                    </a:p>
                  </a:txBody>
                  <a:tcPr marL="8346" marR="8346" marT="8346" marB="0" anchor="ctr"/>
                </a:tc>
                <a:tc>
                  <a:txBody>
                    <a:bodyPr/>
                    <a:lstStyle/>
                    <a:p>
                      <a:pPr algn="r" fontAlgn="ctr"/>
                      <a:r>
                        <a:rPr lang="es-CO" sz="1100" u="none" strike="noStrike">
                          <a:effectLst/>
                        </a:rPr>
                        <a:t>17,589,932</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a:effectLst/>
                        </a:rPr>
                        <a:t>3123240060</a:t>
                      </a:r>
                      <a:endParaRPr lang="es-CO" sz="1100" b="0" i="0" u="none" strike="noStrike">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15"/>
                        </a:rPr>
                        <a:t>leosistembyte@hotmail.com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295465">
                <a:tc>
                  <a:txBody>
                    <a:bodyPr/>
                    <a:lstStyle/>
                    <a:p>
                      <a:pPr algn="r" fontAlgn="b"/>
                      <a:r>
                        <a:rPr lang="es-CO" sz="1100" u="none" strike="noStrike">
                          <a:effectLst/>
                        </a:rPr>
                        <a:t>15</a:t>
                      </a:r>
                      <a:endParaRPr lang="es-CO" sz="1100" b="0" i="0" u="none" strike="noStrike">
                        <a:solidFill>
                          <a:srgbClr val="000000"/>
                        </a:solidFill>
                        <a:effectLst/>
                        <a:latin typeface="Calibri"/>
                      </a:endParaRPr>
                    </a:p>
                  </a:txBody>
                  <a:tcPr marL="8346" marR="8346" marT="8346" marB="0" anchor="b"/>
                </a:tc>
                <a:tc>
                  <a:txBody>
                    <a:bodyPr/>
                    <a:lstStyle/>
                    <a:p>
                      <a:pPr algn="l" fontAlgn="ctr"/>
                      <a:r>
                        <a:rPr lang="es-CO" sz="1100" u="none" strike="noStrike">
                          <a:effectLst/>
                        </a:rPr>
                        <a:t>NICOLAS CRUZ RUIZ</a:t>
                      </a:r>
                      <a:endParaRPr lang="es-CO" sz="1100" b="0" i="0" u="none" strike="noStrike">
                        <a:solidFill>
                          <a:srgbClr val="000000"/>
                        </a:solidFill>
                        <a:effectLst/>
                        <a:latin typeface="Arial"/>
                      </a:endParaRPr>
                    </a:p>
                  </a:txBody>
                  <a:tcPr marL="8346" marR="8346" marT="8346" marB="0" anchor="ctr"/>
                </a:tc>
                <a:tc>
                  <a:txBody>
                    <a:bodyPr/>
                    <a:lstStyle/>
                    <a:p>
                      <a:pPr algn="r" fontAlgn="ctr"/>
                      <a:r>
                        <a:rPr lang="es-CO" sz="1100" u="none" strike="noStrike">
                          <a:effectLst/>
                        </a:rPr>
                        <a:t>1,116,811,491</a:t>
                      </a:r>
                      <a:endParaRPr lang="es-CO" sz="1100" b="0" i="0" u="none" strike="noStrike">
                        <a:solidFill>
                          <a:srgbClr val="000000"/>
                        </a:solidFill>
                        <a:effectLst/>
                        <a:latin typeface="Calibri"/>
                      </a:endParaRPr>
                    </a:p>
                  </a:txBody>
                  <a:tcPr marL="8346" marR="8346" marT="8346" marB="0" anchor="ctr"/>
                </a:tc>
                <a:tc>
                  <a:txBody>
                    <a:bodyPr/>
                    <a:lstStyle/>
                    <a:p>
                      <a:pPr algn="r" fontAlgn="ctr"/>
                      <a:r>
                        <a:rPr lang="es-CO" sz="1100" u="none" strike="noStrike" dirty="0">
                          <a:effectLst/>
                        </a:rPr>
                        <a:t>3028388707</a:t>
                      </a:r>
                      <a:endParaRPr lang="es-CO" sz="1100" b="0" i="0" u="none" strike="noStrike" dirty="0">
                        <a:solidFill>
                          <a:srgbClr val="000000"/>
                        </a:solidFill>
                        <a:effectLst/>
                        <a:latin typeface="Calibri"/>
                      </a:endParaRPr>
                    </a:p>
                  </a:txBody>
                  <a:tcPr marL="8346" marR="8346" marT="8346" marB="0" anchor="ctr"/>
                </a:tc>
                <a:tc>
                  <a:txBody>
                    <a:bodyPr/>
                    <a:lstStyle/>
                    <a:p>
                      <a:pPr algn="ctr" fontAlgn="ctr"/>
                      <a:r>
                        <a:rPr lang="es-CO" sz="1100" u="sng" strike="noStrike">
                          <a:effectLst/>
                          <a:hlinkClick r:id="rId16"/>
                        </a:rPr>
                        <a:t>eneceere@gmail.com</a:t>
                      </a:r>
                      <a:endParaRPr lang="es-CO" sz="1100" b="0" i="0" u="sng" strike="noStrike">
                        <a:solidFill>
                          <a:srgbClr val="0563C1"/>
                        </a:solidFill>
                        <a:effectLst/>
                        <a:latin typeface="Calibri"/>
                      </a:endParaRPr>
                    </a:p>
                  </a:txBody>
                  <a:tcPr marL="8346" marR="8346" marT="8346" marB="0" anchor="ctr"/>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Concejal</a:t>
                      </a:r>
                      <a:endParaRPr lang="es-CO" sz="1100" b="0" i="0" u="none" strike="noStrike">
                        <a:solidFill>
                          <a:srgbClr val="000000"/>
                        </a:solidFill>
                        <a:effectLst/>
                        <a:latin typeface="Calibri"/>
                      </a:endParaRPr>
                    </a:p>
                  </a:txBody>
                  <a:tcPr marL="8346" marR="8346" marT="8346" marB="0" anchor="b"/>
                </a:tc>
              </a:tr>
              <a:tr h="259046">
                <a:tc>
                  <a:txBody>
                    <a:bodyPr/>
                    <a:lstStyle/>
                    <a:p>
                      <a:pPr algn="r" fontAlgn="b"/>
                      <a:r>
                        <a:rPr lang="es-CO" sz="1100" u="none" strike="noStrike">
                          <a:effectLst/>
                        </a:rPr>
                        <a:t>16</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LUIS ENRIQUE GUEDES GAMEZ</a:t>
                      </a:r>
                      <a:endParaRPr lang="es-CO" sz="1100" b="0" i="0" u="none" strike="noStrike">
                        <a:solidFill>
                          <a:srgbClr val="000000"/>
                        </a:solidFill>
                        <a:effectLst/>
                        <a:latin typeface="Arial"/>
                      </a:endParaRPr>
                    </a:p>
                  </a:txBody>
                  <a:tcPr marL="8346" marR="8346" marT="8346" marB="0" anchor="b"/>
                </a:tc>
                <a:tc>
                  <a:txBody>
                    <a:bodyPr/>
                    <a:lstStyle/>
                    <a:p>
                      <a:pPr algn="r" fontAlgn="b"/>
                      <a:r>
                        <a:rPr lang="es-CO" sz="1100" u="none" strike="noStrike">
                          <a:effectLst/>
                        </a:rPr>
                        <a:t>17583243</a:t>
                      </a:r>
                      <a:endParaRPr lang="es-CO" sz="1100" b="0" i="0" u="none" strike="noStrike">
                        <a:solidFill>
                          <a:srgbClr val="000000"/>
                        </a:solidFill>
                        <a:effectLst/>
                        <a:latin typeface="Calibri"/>
                      </a:endParaRPr>
                    </a:p>
                  </a:txBody>
                  <a:tcPr marL="8346" marR="8346" marT="8346" marB="0" anchor="b"/>
                </a:tc>
                <a:tc>
                  <a:txBody>
                    <a:bodyPr/>
                    <a:lstStyle/>
                    <a:p>
                      <a:pPr algn="r" fontAlgn="b"/>
                      <a:r>
                        <a:rPr lang="es-CO" sz="1100" u="none" strike="noStrike">
                          <a:effectLst/>
                        </a:rPr>
                        <a:t>3167472588</a:t>
                      </a:r>
                      <a:endParaRPr lang="es-CO" sz="1100" b="0" i="0" u="none" strike="noStrike">
                        <a:solidFill>
                          <a:srgbClr val="000000"/>
                        </a:solidFill>
                        <a:effectLst/>
                        <a:latin typeface="Calibri"/>
                      </a:endParaRPr>
                    </a:p>
                  </a:txBody>
                  <a:tcPr marL="8346" marR="8346" marT="8346" marB="0" anchor="b"/>
                </a:tc>
                <a:tc>
                  <a:txBody>
                    <a:bodyPr/>
                    <a:lstStyle/>
                    <a:p>
                      <a:pPr algn="ctr" fontAlgn="b"/>
                      <a:r>
                        <a:rPr lang="es-CO" sz="1100" u="sng" strike="noStrike">
                          <a:effectLst/>
                          <a:hlinkClick r:id="rId17"/>
                        </a:rPr>
                        <a:t>luisguedesgamez@gmail.com</a:t>
                      </a:r>
                      <a:endParaRPr lang="es-CO" sz="1100" b="0" i="0" u="sng" strike="noStrike">
                        <a:solidFill>
                          <a:srgbClr val="0563C1"/>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a:effectLst/>
                        </a:rPr>
                        <a:t>Arauca</a:t>
                      </a:r>
                      <a:endParaRPr lang="es-CO" sz="1100" b="0" i="0" u="none" strike="noStrike">
                        <a:solidFill>
                          <a:srgbClr val="000000"/>
                        </a:solidFill>
                        <a:effectLst/>
                        <a:latin typeface="Calibri"/>
                      </a:endParaRPr>
                    </a:p>
                  </a:txBody>
                  <a:tcPr marL="8346" marR="8346" marT="8346" marB="0" anchor="b"/>
                </a:tc>
                <a:tc>
                  <a:txBody>
                    <a:bodyPr/>
                    <a:lstStyle/>
                    <a:p>
                      <a:pPr algn="l" fontAlgn="b"/>
                      <a:r>
                        <a:rPr lang="es-CO" sz="1100" u="none" strike="noStrike" dirty="0">
                          <a:effectLst/>
                        </a:rPr>
                        <a:t>secretario</a:t>
                      </a:r>
                      <a:endParaRPr lang="es-CO" sz="1100" b="1" i="0" u="none" strike="noStrike" dirty="0">
                        <a:solidFill>
                          <a:srgbClr val="000000"/>
                        </a:solidFill>
                        <a:effectLst/>
                        <a:latin typeface="Calibri"/>
                      </a:endParaRPr>
                    </a:p>
                  </a:txBody>
                  <a:tcPr marL="8346" marR="8346" marT="8346" marB="0" anchor="b"/>
                </a:tc>
              </a:tr>
            </a:tbl>
          </a:graphicData>
        </a:graphic>
      </p:graphicFrame>
    </p:spTree>
    <p:extLst>
      <p:ext uri="{BB962C8B-B14F-4D97-AF65-F5344CB8AC3E}">
        <p14:creationId xmlns:p14="http://schemas.microsoft.com/office/powerpoint/2010/main" val="1089477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E71E0937-8AD2-4926-8061-C3404E7E7755}"/>
              </a:ext>
            </a:extLst>
          </p:cNvPr>
          <p:cNvSpPr txBox="1"/>
          <p:nvPr/>
        </p:nvSpPr>
        <p:spPr>
          <a:xfrm>
            <a:off x="4580390" y="331229"/>
            <a:ext cx="3431097" cy="461665"/>
          </a:xfrm>
          <a:prstGeom prst="rect">
            <a:avLst/>
          </a:prstGeom>
          <a:solidFill>
            <a:schemeClr val="accent2">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400" b="1"/>
            </a:lvl1pPr>
          </a:lstStyle>
          <a:p>
            <a:pPr algn="ctr"/>
            <a:r>
              <a:rPr lang="es-ES" dirty="0"/>
              <a:t>ACUERDOS </a:t>
            </a:r>
            <a:r>
              <a:rPr lang="es-ES" dirty="0" smtClean="0"/>
              <a:t>2024</a:t>
            </a:r>
            <a:endParaRPr lang="es-CO" dirty="0"/>
          </a:p>
        </p:txBody>
      </p:sp>
      <p:sp>
        <p:nvSpPr>
          <p:cNvPr id="5" name="CuadroTexto 4">
            <a:extLst>
              <a:ext uri="{FF2B5EF4-FFF2-40B4-BE49-F238E27FC236}">
                <a16:creationId xmlns="" xmlns:a16="http://schemas.microsoft.com/office/drawing/2014/main" id="{381CE99E-9451-4022-B416-9C1F1F4695AA}"/>
              </a:ext>
            </a:extLst>
          </p:cNvPr>
          <p:cNvSpPr txBox="1"/>
          <p:nvPr/>
        </p:nvSpPr>
        <p:spPr>
          <a:xfrm>
            <a:off x="421801" y="1587831"/>
            <a:ext cx="2817748" cy="923330"/>
          </a:xfrm>
          <a:prstGeom prst="rect">
            <a:avLst/>
          </a:prstGeom>
          <a:noFill/>
          <a:ln>
            <a:solidFill>
              <a:srgbClr val="FFC000"/>
            </a:solidFill>
          </a:ln>
        </p:spPr>
        <p:txBody>
          <a:bodyPr wrap="square" rtlCol="0">
            <a:spAutoFit/>
          </a:bodyPr>
          <a:lstStyle/>
          <a:p>
            <a:r>
              <a:rPr lang="es-CO" b="1" dirty="0"/>
              <a:t>ACUERDO N0. </a:t>
            </a:r>
            <a:r>
              <a:rPr lang="es-CO" b="1" dirty="0" smtClean="0"/>
              <a:t>200.02.001 - </a:t>
            </a:r>
            <a:r>
              <a:rPr lang="es-CO" b="1" dirty="0"/>
              <a:t>(29 de  febrero de 2024</a:t>
            </a:r>
            <a:r>
              <a:rPr lang="es-CO" b="1" dirty="0" smtClean="0"/>
              <a:t>)</a:t>
            </a:r>
            <a:endParaRPr lang="es-CO" dirty="0"/>
          </a:p>
        </p:txBody>
      </p:sp>
      <p:sp>
        <p:nvSpPr>
          <p:cNvPr id="6" name="Flecha: a la derecha 7">
            <a:extLst>
              <a:ext uri="{FF2B5EF4-FFF2-40B4-BE49-F238E27FC236}">
                <a16:creationId xmlns="" xmlns:a16="http://schemas.microsoft.com/office/drawing/2014/main" id="{4DCA74F2-52B7-43DE-85A5-218A706496D0}"/>
              </a:ext>
            </a:extLst>
          </p:cNvPr>
          <p:cNvSpPr/>
          <p:nvPr/>
        </p:nvSpPr>
        <p:spPr>
          <a:xfrm>
            <a:off x="3455566" y="1929865"/>
            <a:ext cx="800196" cy="335559"/>
          </a:xfrm>
          <a:prstGeom prst="rightArrow">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7" name="CuadroTexto 8">
            <a:extLst>
              <a:ext uri="{FF2B5EF4-FFF2-40B4-BE49-F238E27FC236}">
                <a16:creationId xmlns="" xmlns:a16="http://schemas.microsoft.com/office/drawing/2014/main" id="{B4F50503-29AD-41F7-8513-94BB4C2E813B}"/>
              </a:ext>
            </a:extLst>
          </p:cNvPr>
          <p:cNvSpPr txBox="1"/>
          <p:nvPr/>
        </p:nvSpPr>
        <p:spPr>
          <a:xfrm>
            <a:off x="4580390" y="1390691"/>
            <a:ext cx="6140740" cy="1477328"/>
          </a:xfrm>
          <a:prstGeom prst="rect">
            <a:avLst/>
          </a:prstGeom>
          <a:noFill/>
          <a:ln>
            <a:solidFill>
              <a:srgbClr val="FFC000"/>
            </a:solidFill>
          </a:ln>
        </p:spPr>
        <p:txBody>
          <a:bodyPr wrap="square" rtlCol="0">
            <a:spAutoFit/>
          </a:bodyPr>
          <a:lstStyle/>
          <a:p>
            <a:pPr algn="just"/>
            <a:r>
              <a:rPr lang="es-CO" dirty="0">
                <a:latin typeface="Arial" panose="020B0604020202020204" pitchFamily="34" charset="0"/>
                <a:cs typeface="Arial" panose="020B0604020202020204" pitchFamily="34" charset="0"/>
              </a:rPr>
              <a:t>P</a:t>
            </a:r>
            <a:r>
              <a:rPr lang="es-CO" dirty="0" smtClean="0">
                <a:latin typeface="Arial" panose="020B0604020202020204" pitchFamily="34" charset="0"/>
                <a:cs typeface="Arial" panose="020B0604020202020204" pitchFamily="34" charset="0"/>
              </a:rPr>
              <a:t>or medio del cual se autoriza al Alcalde del </a:t>
            </a:r>
            <a:r>
              <a:rPr lang="es-CO" dirty="0">
                <a:latin typeface="Arial" panose="020B0604020202020204" pitchFamily="34" charset="0"/>
                <a:cs typeface="Arial" panose="020B0604020202020204" pitchFamily="34" charset="0"/>
              </a:rPr>
              <a:t>M</a:t>
            </a:r>
            <a:r>
              <a:rPr lang="es-CO" dirty="0" smtClean="0">
                <a:latin typeface="Arial" panose="020B0604020202020204" pitchFamily="34" charset="0"/>
                <a:cs typeface="Arial" panose="020B0604020202020204" pitchFamily="34" charset="0"/>
              </a:rPr>
              <a:t>unicipio de </a:t>
            </a:r>
            <a:r>
              <a:rPr lang="es-CO" dirty="0">
                <a:latin typeface="Arial" panose="020B0604020202020204" pitchFamily="34" charset="0"/>
                <a:cs typeface="Arial" panose="020B0604020202020204" pitchFamily="34" charset="0"/>
              </a:rPr>
              <a:t>A</a:t>
            </a:r>
            <a:r>
              <a:rPr lang="es-CO" dirty="0" smtClean="0">
                <a:latin typeface="Arial" panose="020B0604020202020204" pitchFamily="34" charset="0"/>
                <a:cs typeface="Arial" panose="020B0604020202020204" pitchFamily="34" charset="0"/>
              </a:rPr>
              <a:t>rauca, para que ceda a título gratuito o enajene directamente bienes fiscales urbanos </a:t>
            </a:r>
            <a:r>
              <a:rPr lang="es-CO" dirty="0" err="1" smtClean="0">
                <a:latin typeface="Arial" panose="020B0604020202020204" pitchFamily="34" charset="0"/>
                <a:cs typeface="Arial" panose="020B0604020202020204" pitchFamily="34" charset="0"/>
              </a:rPr>
              <a:t>titulables</a:t>
            </a:r>
            <a:r>
              <a:rPr lang="es-CO" dirty="0" smtClean="0">
                <a:latin typeface="Arial" panose="020B0604020202020204" pitchFamily="34" charset="0"/>
                <a:cs typeface="Arial" panose="020B0604020202020204" pitchFamily="34" charset="0"/>
              </a:rPr>
              <a:t> de propiedad del Municipio de </a:t>
            </a:r>
            <a:r>
              <a:rPr lang="es-CO" dirty="0">
                <a:latin typeface="Arial" panose="020B0604020202020204" pitchFamily="34" charset="0"/>
                <a:cs typeface="Arial" panose="020B0604020202020204" pitchFamily="34" charset="0"/>
              </a:rPr>
              <a:t>A</a:t>
            </a:r>
            <a:r>
              <a:rPr lang="es-CO" dirty="0" smtClean="0">
                <a:latin typeface="Arial" panose="020B0604020202020204" pitchFamily="34" charset="0"/>
                <a:cs typeface="Arial" panose="020B0604020202020204" pitchFamily="34" charset="0"/>
              </a:rPr>
              <a:t>rauca, cuya área no exceda 2.000 metros cuadrados”</a:t>
            </a:r>
            <a:endParaRPr lang="es-CO" dirty="0">
              <a:latin typeface="Arial" panose="020B0604020202020204" pitchFamily="34" charset="0"/>
              <a:cs typeface="Arial" panose="020B0604020202020204" pitchFamily="34" charset="0"/>
            </a:endParaRPr>
          </a:p>
        </p:txBody>
      </p:sp>
      <p:sp>
        <p:nvSpPr>
          <p:cNvPr id="8" name="CuadroTexto 9">
            <a:extLst>
              <a:ext uri="{FF2B5EF4-FFF2-40B4-BE49-F238E27FC236}">
                <a16:creationId xmlns="" xmlns:a16="http://schemas.microsoft.com/office/drawing/2014/main" id="{10A57AA1-5DEB-4F26-851A-B40EC9533F86}"/>
              </a:ext>
            </a:extLst>
          </p:cNvPr>
          <p:cNvSpPr txBox="1"/>
          <p:nvPr/>
        </p:nvSpPr>
        <p:spPr>
          <a:xfrm>
            <a:off x="421802" y="3564162"/>
            <a:ext cx="2776946" cy="923330"/>
          </a:xfrm>
          <a:prstGeom prst="rect">
            <a:avLst/>
          </a:prstGeom>
          <a:noFill/>
          <a:ln>
            <a:solidFill>
              <a:srgbClr val="FFC000"/>
            </a:solidFill>
          </a:ln>
        </p:spPr>
        <p:txBody>
          <a:bodyPr wrap="square" rtlCol="0">
            <a:spAutoFit/>
          </a:bodyPr>
          <a:lstStyle/>
          <a:p>
            <a:r>
              <a:rPr lang="es-CO" b="1" dirty="0"/>
              <a:t>ACUERDO No. </a:t>
            </a:r>
            <a:r>
              <a:rPr lang="es-CO" b="1" dirty="0" smtClean="0"/>
              <a:t>200.02.002 - </a:t>
            </a:r>
            <a:r>
              <a:rPr lang="es-CO" b="1" dirty="0"/>
              <a:t>(29 de febrero de 2024</a:t>
            </a:r>
            <a:r>
              <a:rPr lang="es-CO" b="1" dirty="0" smtClean="0"/>
              <a:t>)</a:t>
            </a:r>
            <a:endParaRPr lang="es-CO" dirty="0"/>
          </a:p>
        </p:txBody>
      </p:sp>
      <p:sp>
        <p:nvSpPr>
          <p:cNvPr id="9" name="Flecha: a la derecha 10">
            <a:extLst>
              <a:ext uri="{FF2B5EF4-FFF2-40B4-BE49-F238E27FC236}">
                <a16:creationId xmlns="" xmlns:a16="http://schemas.microsoft.com/office/drawing/2014/main" id="{88E9D56C-1146-48C3-BF9B-7B4EEFB05BF6}"/>
              </a:ext>
            </a:extLst>
          </p:cNvPr>
          <p:cNvSpPr/>
          <p:nvPr/>
        </p:nvSpPr>
        <p:spPr>
          <a:xfrm>
            <a:off x="3455566" y="3764083"/>
            <a:ext cx="800196" cy="335559"/>
          </a:xfrm>
          <a:prstGeom prst="rightArrow">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10" name="CuadroTexto 11">
            <a:extLst>
              <a:ext uri="{FF2B5EF4-FFF2-40B4-BE49-F238E27FC236}">
                <a16:creationId xmlns="" xmlns:a16="http://schemas.microsoft.com/office/drawing/2014/main" id="{41A85F1A-7D36-4223-A8F5-DAC472FD31A8}"/>
              </a:ext>
            </a:extLst>
          </p:cNvPr>
          <p:cNvSpPr txBox="1"/>
          <p:nvPr/>
        </p:nvSpPr>
        <p:spPr>
          <a:xfrm>
            <a:off x="4580390" y="3559624"/>
            <a:ext cx="6140740" cy="646331"/>
          </a:xfrm>
          <a:prstGeom prst="rect">
            <a:avLst/>
          </a:prstGeom>
          <a:noFill/>
          <a:ln>
            <a:solidFill>
              <a:srgbClr val="FFC000"/>
            </a:solidFill>
          </a:ln>
        </p:spPr>
        <p:txBody>
          <a:bodyPr wrap="square" rtlCol="0">
            <a:spAutoFit/>
          </a:bodyPr>
          <a:lstStyle/>
          <a:p>
            <a:r>
              <a:rPr lang="es-CO" dirty="0"/>
              <a:t> </a:t>
            </a:r>
            <a:r>
              <a:rPr lang="es-CO" dirty="0" smtClean="0">
                <a:latin typeface="Arial" panose="020B0604020202020204" pitchFamily="34" charset="0"/>
                <a:cs typeface="Arial" panose="020B0604020202020204" pitchFamily="34" charset="0"/>
              </a:rPr>
              <a:t>Por medio del cual se crea la estampilla para la justicia familiar en el Municipio de </a:t>
            </a:r>
            <a:r>
              <a:rPr lang="es-CO" dirty="0">
                <a:latin typeface="Arial" panose="020B0604020202020204" pitchFamily="34" charset="0"/>
                <a:cs typeface="Arial" panose="020B0604020202020204" pitchFamily="34" charset="0"/>
              </a:rPr>
              <a:t>A</a:t>
            </a:r>
            <a:r>
              <a:rPr lang="es-CO" dirty="0" smtClean="0">
                <a:latin typeface="Arial" panose="020B0604020202020204" pitchFamily="34" charset="0"/>
                <a:cs typeface="Arial" panose="020B0604020202020204" pitchFamily="34" charset="0"/>
              </a:rPr>
              <a:t>rauca</a:t>
            </a:r>
            <a:endParaRPr lang="es-CO" dirty="0">
              <a:latin typeface="Arial" panose="020B0604020202020204" pitchFamily="34" charset="0"/>
              <a:cs typeface="Arial" panose="020B0604020202020204" pitchFamily="34" charset="0"/>
            </a:endParaRPr>
          </a:p>
        </p:txBody>
      </p:sp>
      <p:sp>
        <p:nvSpPr>
          <p:cNvPr id="11" name="CuadroTexto 12">
            <a:extLst>
              <a:ext uri="{FF2B5EF4-FFF2-40B4-BE49-F238E27FC236}">
                <a16:creationId xmlns="" xmlns:a16="http://schemas.microsoft.com/office/drawing/2014/main" id="{4E376FDF-72CC-4907-85C3-E479687256FC}"/>
              </a:ext>
            </a:extLst>
          </p:cNvPr>
          <p:cNvSpPr txBox="1"/>
          <p:nvPr/>
        </p:nvSpPr>
        <p:spPr>
          <a:xfrm>
            <a:off x="421802" y="5269149"/>
            <a:ext cx="2776945" cy="923330"/>
          </a:xfrm>
          <a:prstGeom prst="rect">
            <a:avLst/>
          </a:prstGeom>
          <a:noFill/>
          <a:ln>
            <a:solidFill>
              <a:srgbClr val="FFC000"/>
            </a:solidFill>
          </a:ln>
        </p:spPr>
        <p:txBody>
          <a:bodyPr wrap="square" rtlCol="0">
            <a:spAutoFit/>
          </a:bodyPr>
          <a:lstStyle/>
          <a:p>
            <a:r>
              <a:rPr lang="es-CO" b="1" dirty="0"/>
              <a:t>Acuerdo No. </a:t>
            </a:r>
            <a:r>
              <a:rPr lang="es-CO" b="1" dirty="0" smtClean="0"/>
              <a:t>200.02.003 - </a:t>
            </a:r>
            <a:r>
              <a:rPr lang="es-CO" b="1" dirty="0"/>
              <a:t>(29 de febrero de 2024</a:t>
            </a:r>
            <a:r>
              <a:rPr lang="es-CO" b="1" dirty="0" smtClean="0"/>
              <a:t>)</a:t>
            </a:r>
            <a:endParaRPr lang="es-CO" dirty="0"/>
          </a:p>
        </p:txBody>
      </p:sp>
      <p:sp>
        <p:nvSpPr>
          <p:cNvPr id="12" name="Flecha: a la derecha 13">
            <a:extLst>
              <a:ext uri="{FF2B5EF4-FFF2-40B4-BE49-F238E27FC236}">
                <a16:creationId xmlns="" xmlns:a16="http://schemas.microsoft.com/office/drawing/2014/main" id="{EB02A10B-94EE-4A32-973B-D6840C360221}"/>
              </a:ext>
            </a:extLst>
          </p:cNvPr>
          <p:cNvSpPr/>
          <p:nvPr/>
        </p:nvSpPr>
        <p:spPr>
          <a:xfrm>
            <a:off x="3455566" y="5642410"/>
            <a:ext cx="800195" cy="335559"/>
          </a:xfrm>
          <a:prstGeom prst="rightArrow">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13" name="CuadroTexto 14">
            <a:extLst>
              <a:ext uri="{FF2B5EF4-FFF2-40B4-BE49-F238E27FC236}">
                <a16:creationId xmlns="" xmlns:a16="http://schemas.microsoft.com/office/drawing/2014/main" id="{80583FAF-475F-4A10-812A-A6286581EF77}"/>
              </a:ext>
            </a:extLst>
          </p:cNvPr>
          <p:cNvSpPr txBox="1"/>
          <p:nvPr/>
        </p:nvSpPr>
        <p:spPr>
          <a:xfrm>
            <a:off x="4630724" y="5071526"/>
            <a:ext cx="6140740" cy="1477328"/>
          </a:xfrm>
          <a:prstGeom prst="rect">
            <a:avLst/>
          </a:prstGeom>
          <a:noFill/>
          <a:ln>
            <a:solidFill>
              <a:srgbClr val="FFC000"/>
            </a:solidFill>
          </a:ln>
        </p:spPr>
        <p:txBody>
          <a:bodyPr wrap="square" rtlCol="0">
            <a:spAutoFit/>
          </a:bodyPr>
          <a:lstStyle/>
          <a:p>
            <a:pPr algn="just"/>
            <a:r>
              <a:rPr lang="es-CO" dirty="0">
                <a:latin typeface="Arial" panose="020B0604020202020204" pitchFamily="34" charset="0"/>
                <a:cs typeface="Arial" panose="020B0604020202020204" pitchFamily="34" charset="0"/>
              </a:rPr>
              <a:t>P</a:t>
            </a:r>
            <a:r>
              <a:rPr lang="es-CO" dirty="0" smtClean="0">
                <a:latin typeface="Arial" panose="020B0604020202020204" pitchFamily="34" charset="0"/>
                <a:cs typeface="Arial" panose="020B0604020202020204" pitchFamily="34" charset="0"/>
              </a:rPr>
              <a:t>or medio del cual se modifica el presupuesto general de rentas, recursos de capital y gastos del Municipio de </a:t>
            </a:r>
            <a:r>
              <a:rPr lang="es-CO" dirty="0">
                <a:latin typeface="Arial" panose="020B0604020202020204" pitchFamily="34" charset="0"/>
                <a:cs typeface="Arial" panose="020B0604020202020204" pitchFamily="34" charset="0"/>
              </a:rPr>
              <a:t>A</a:t>
            </a:r>
            <a:r>
              <a:rPr lang="es-CO" dirty="0" smtClean="0">
                <a:latin typeface="Arial" panose="020B0604020202020204" pitchFamily="34" charset="0"/>
                <a:cs typeface="Arial" panose="020B0604020202020204" pitchFamily="34" charset="0"/>
              </a:rPr>
              <a:t>rauca, de la vigencia fiscal 2024, mediante la </a:t>
            </a:r>
            <a:r>
              <a:rPr lang="es-CO" dirty="0" err="1" smtClean="0">
                <a:latin typeface="Arial" panose="020B0604020202020204" pitchFamily="34" charset="0"/>
                <a:cs typeface="Arial" panose="020B0604020202020204" pitchFamily="34" charset="0"/>
              </a:rPr>
              <a:t>adicion</a:t>
            </a:r>
            <a:r>
              <a:rPr lang="es-CO" dirty="0" smtClean="0">
                <a:latin typeface="Arial" panose="020B0604020202020204" pitchFamily="34" charset="0"/>
                <a:cs typeface="Arial" panose="020B0604020202020204" pitchFamily="34" charset="0"/>
              </a:rPr>
              <a:t> de pasivos exigibles-vigencias expiradas y se dictan otras disposiciones.</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147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381CE99E-9451-4022-B416-9C1F1F4695AA}"/>
              </a:ext>
            </a:extLst>
          </p:cNvPr>
          <p:cNvSpPr txBox="1"/>
          <p:nvPr/>
        </p:nvSpPr>
        <p:spPr>
          <a:xfrm>
            <a:off x="457200" y="1606898"/>
            <a:ext cx="2741548" cy="923330"/>
          </a:xfrm>
          <a:prstGeom prst="rect">
            <a:avLst/>
          </a:prstGeom>
          <a:noFill/>
          <a:ln>
            <a:solidFill>
              <a:srgbClr val="FFC000"/>
            </a:solidFill>
          </a:ln>
        </p:spPr>
        <p:txBody>
          <a:bodyPr wrap="square" rtlCol="0">
            <a:spAutoFit/>
          </a:bodyPr>
          <a:lstStyle/>
          <a:p>
            <a:r>
              <a:rPr lang="es-CO" b="1" dirty="0" smtClean="0"/>
              <a:t>ACUERDO </a:t>
            </a:r>
            <a:r>
              <a:rPr lang="es-CO" b="1" dirty="0"/>
              <a:t>N° 200.02.004 DE </a:t>
            </a:r>
            <a:r>
              <a:rPr lang="es-CO" b="1" dirty="0" smtClean="0"/>
              <a:t>2024 - </a:t>
            </a:r>
            <a:r>
              <a:rPr lang="es-CO" b="1" dirty="0"/>
              <a:t>(17 de abril de 2024</a:t>
            </a:r>
            <a:r>
              <a:rPr lang="es-CO" b="1" dirty="0" smtClean="0"/>
              <a:t>)</a:t>
            </a:r>
            <a:endParaRPr lang="es-CO" b="1" dirty="0"/>
          </a:p>
        </p:txBody>
      </p:sp>
      <p:sp>
        <p:nvSpPr>
          <p:cNvPr id="6" name="Flecha: a la derecha 7">
            <a:extLst>
              <a:ext uri="{FF2B5EF4-FFF2-40B4-BE49-F238E27FC236}">
                <a16:creationId xmlns="" xmlns:a16="http://schemas.microsoft.com/office/drawing/2014/main" id="{4DCA74F2-52B7-43DE-85A5-218A706496D0}"/>
              </a:ext>
            </a:extLst>
          </p:cNvPr>
          <p:cNvSpPr/>
          <p:nvPr/>
        </p:nvSpPr>
        <p:spPr>
          <a:xfrm>
            <a:off x="3427464" y="1934947"/>
            <a:ext cx="828297" cy="335559"/>
          </a:xfrm>
          <a:prstGeom prst="rightArrow">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7" name="CuadroTexto 8">
            <a:extLst>
              <a:ext uri="{FF2B5EF4-FFF2-40B4-BE49-F238E27FC236}">
                <a16:creationId xmlns="" xmlns:a16="http://schemas.microsoft.com/office/drawing/2014/main" id="{B4F50503-29AD-41F7-8513-94BB4C2E813B}"/>
              </a:ext>
            </a:extLst>
          </p:cNvPr>
          <p:cNvSpPr txBox="1"/>
          <p:nvPr/>
        </p:nvSpPr>
        <p:spPr>
          <a:xfrm>
            <a:off x="4599964" y="1468398"/>
            <a:ext cx="6140740" cy="1477328"/>
          </a:xfrm>
          <a:prstGeom prst="rect">
            <a:avLst/>
          </a:prstGeom>
          <a:noFill/>
          <a:ln>
            <a:solidFill>
              <a:srgbClr val="FFC000"/>
            </a:solidFill>
          </a:ln>
        </p:spPr>
        <p:txBody>
          <a:bodyPr wrap="square" rtlCol="0">
            <a:spAutoFit/>
          </a:bodyPr>
          <a:lstStyle/>
          <a:p>
            <a:pPr algn="just"/>
            <a:r>
              <a:rPr lang="es-CO" dirty="0"/>
              <a:t>Por medio del cual se establece la escala salarial básica mensual para los distintos niveles jerárquicos de los empleos de la Alcaldía del Municipio de Arauca, para la vigencia fiscal 2024 y se dictan otras disposiciones. </a:t>
            </a:r>
          </a:p>
        </p:txBody>
      </p:sp>
      <p:sp>
        <p:nvSpPr>
          <p:cNvPr id="8" name="CuadroTexto 9">
            <a:extLst>
              <a:ext uri="{FF2B5EF4-FFF2-40B4-BE49-F238E27FC236}">
                <a16:creationId xmlns="" xmlns:a16="http://schemas.microsoft.com/office/drawing/2014/main" id="{10A57AA1-5DEB-4F26-851A-B40EC9533F86}"/>
              </a:ext>
            </a:extLst>
          </p:cNvPr>
          <p:cNvSpPr txBox="1"/>
          <p:nvPr/>
        </p:nvSpPr>
        <p:spPr>
          <a:xfrm>
            <a:off x="457200" y="3437162"/>
            <a:ext cx="2741548" cy="923330"/>
          </a:xfrm>
          <a:prstGeom prst="rect">
            <a:avLst/>
          </a:prstGeom>
          <a:noFill/>
          <a:ln>
            <a:solidFill>
              <a:srgbClr val="FFC000"/>
            </a:solidFill>
          </a:ln>
        </p:spPr>
        <p:txBody>
          <a:bodyPr wrap="square" rtlCol="0">
            <a:spAutoFit/>
          </a:bodyPr>
          <a:lstStyle/>
          <a:p>
            <a:r>
              <a:rPr lang="es-CO" b="1" dirty="0"/>
              <a:t>ACUERDO </a:t>
            </a:r>
            <a:r>
              <a:rPr lang="es-CO" b="1" dirty="0" smtClean="0"/>
              <a:t>No.200.02.005 -</a:t>
            </a:r>
            <a:endParaRPr lang="es-CO" b="1" dirty="0"/>
          </a:p>
          <a:p>
            <a:r>
              <a:rPr lang="es-CO" b="1" dirty="0"/>
              <a:t>(30 de mayo de 2024</a:t>
            </a:r>
            <a:r>
              <a:rPr lang="es-CO" b="1" dirty="0" smtClean="0"/>
              <a:t>)</a:t>
            </a:r>
            <a:endParaRPr lang="es-CO" b="1" dirty="0"/>
          </a:p>
        </p:txBody>
      </p:sp>
      <p:sp>
        <p:nvSpPr>
          <p:cNvPr id="9" name="Flecha: a la derecha 10">
            <a:extLst>
              <a:ext uri="{FF2B5EF4-FFF2-40B4-BE49-F238E27FC236}">
                <a16:creationId xmlns="" xmlns:a16="http://schemas.microsoft.com/office/drawing/2014/main" id="{88E9D56C-1146-48C3-BF9B-7B4EEFB05BF6}"/>
              </a:ext>
            </a:extLst>
          </p:cNvPr>
          <p:cNvSpPr/>
          <p:nvPr/>
        </p:nvSpPr>
        <p:spPr>
          <a:xfrm>
            <a:off x="3427464" y="3687883"/>
            <a:ext cx="828297" cy="335559"/>
          </a:xfrm>
          <a:prstGeom prst="rightArrow">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10" name="CuadroTexto 11">
            <a:extLst>
              <a:ext uri="{FF2B5EF4-FFF2-40B4-BE49-F238E27FC236}">
                <a16:creationId xmlns="" xmlns:a16="http://schemas.microsoft.com/office/drawing/2014/main" id="{41A85F1A-7D36-4223-A8F5-DAC472FD31A8}"/>
              </a:ext>
            </a:extLst>
          </p:cNvPr>
          <p:cNvSpPr txBox="1"/>
          <p:nvPr/>
        </p:nvSpPr>
        <p:spPr>
          <a:xfrm>
            <a:off x="4599964" y="3368143"/>
            <a:ext cx="6140740" cy="923330"/>
          </a:xfrm>
          <a:prstGeom prst="rect">
            <a:avLst/>
          </a:prstGeom>
          <a:noFill/>
          <a:ln>
            <a:solidFill>
              <a:srgbClr val="FFC000"/>
            </a:solidFill>
          </a:ln>
        </p:spPr>
        <p:txBody>
          <a:bodyPr wrap="square" rtlCol="0">
            <a:spAutoFit/>
          </a:bodyPr>
          <a:lstStyle/>
          <a:p>
            <a:r>
              <a:rPr lang="es-CO" dirty="0"/>
              <a:t>Por el cual se adopta el Plan de Desarrollo del Municipio de Arauca, para el periodo constitucional 2024– 2027 </a:t>
            </a:r>
            <a:r>
              <a:rPr lang="es-CO" b="1" dirty="0"/>
              <a:t>“ARAUCA, PROSPERA Y SEGURA” </a:t>
            </a:r>
            <a:endParaRPr lang="es-CO" dirty="0"/>
          </a:p>
        </p:txBody>
      </p:sp>
      <p:sp>
        <p:nvSpPr>
          <p:cNvPr id="11" name="CuadroTexto 12">
            <a:extLst>
              <a:ext uri="{FF2B5EF4-FFF2-40B4-BE49-F238E27FC236}">
                <a16:creationId xmlns="" xmlns:a16="http://schemas.microsoft.com/office/drawing/2014/main" id="{4E376FDF-72CC-4907-85C3-E479687256FC}"/>
              </a:ext>
            </a:extLst>
          </p:cNvPr>
          <p:cNvSpPr txBox="1"/>
          <p:nvPr/>
        </p:nvSpPr>
        <p:spPr>
          <a:xfrm>
            <a:off x="457200" y="5158313"/>
            <a:ext cx="2741547" cy="923330"/>
          </a:xfrm>
          <a:prstGeom prst="rect">
            <a:avLst/>
          </a:prstGeom>
          <a:noFill/>
          <a:ln>
            <a:solidFill>
              <a:srgbClr val="FFC000"/>
            </a:solidFill>
          </a:ln>
        </p:spPr>
        <p:txBody>
          <a:bodyPr wrap="square" rtlCol="0">
            <a:spAutoFit/>
          </a:bodyPr>
          <a:lstStyle/>
          <a:p>
            <a:r>
              <a:rPr lang="es-ES" b="1" dirty="0"/>
              <a:t>ACUERDO No. </a:t>
            </a:r>
            <a:r>
              <a:rPr lang="es-ES" b="1" dirty="0" smtClean="0"/>
              <a:t>200.02.006 - </a:t>
            </a:r>
            <a:r>
              <a:rPr lang="es-ES" b="1" dirty="0"/>
              <a:t>(23 de julio de 2024</a:t>
            </a:r>
            <a:r>
              <a:rPr lang="es-ES" b="1" dirty="0" smtClean="0"/>
              <a:t>)</a:t>
            </a:r>
            <a:endParaRPr lang="es-CO" dirty="0"/>
          </a:p>
        </p:txBody>
      </p:sp>
      <p:sp>
        <p:nvSpPr>
          <p:cNvPr id="12" name="Flecha: a la derecha 13">
            <a:extLst>
              <a:ext uri="{FF2B5EF4-FFF2-40B4-BE49-F238E27FC236}">
                <a16:creationId xmlns="" xmlns:a16="http://schemas.microsoft.com/office/drawing/2014/main" id="{EB02A10B-94EE-4A32-973B-D6840C360221}"/>
              </a:ext>
            </a:extLst>
          </p:cNvPr>
          <p:cNvSpPr/>
          <p:nvPr/>
        </p:nvSpPr>
        <p:spPr>
          <a:xfrm>
            <a:off x="3427464" y="5427710"/>
            <a:ext cx="828297" cy="335559"/>
          </a:xfrm>
          <a:prstGeom prst="rightArrow">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13" name="CuadroTexto 14">
            <a:extLst>
              <a:ext uri="{FF2B5EF4-FFF2-40B4-BE49-F238E27FC236}">
                <a16:creationId xmlns="" xmlns:a16="http://schemas.microsoft.com/office/drawing/2014/main" id="{80583FAF-475F-4A10-812A-A6286581EF77}"/>
              </a:ext>
            </a:extLst>
          </p:cNvPr>
          <p:cNvSpPr txBox="1"/>
          <p:nvPr/>
        </p:nvSpPr>
        <p:spPr>
          <a:xfrm>
            <a:off x="4630724" y="5071526"/>
            <a:ext cx="6140740" cy="1477328"/>
          </a:xfrm>
          <a:prstGeom prst="rect">
            <a:avLst/>
          </a:prstGeom>
          <a:noFill/>
          <a:ln>
            <a:solidFill>
              <a:srgbClr val="FFC000"/>
            </a:solidFill>
          </a:ln>
        </p:spPr>
        <p:txBody>
          <a:bodyPr wrap="square" rtlCol="0">
            <a:spAutoFit/>
          </a:bodyPr>
          <a:lstStyle/>
          <a:p>
            <a:pPr algn="just"/>
            <a:r>
              <a:rPr lang="es-CO" dirty="0"/>
              <a:t>Por medio del cual se modifica el presupuesto general de rentas, recursos de capital y gastos del Municipio de Arauca, de la vigencia fiscal 2024, mediante la </a:t>
            </a:r>
            <a:r>
              <a:rPr lang="es-CO" dirty="0" err="1"/>
              <a:t>adicion</a:t>
            </a:r>
            <a:r>
              <a:rPr lang="es-CO" dirty="0"/>
              <a:t> de pasivos exigibles - vigencias expiradas y se dictan otras disposiciones”</a:t>
            </a:r>
          </a:p>
        </p:txBody>
      </p:sp>
      <p:sp>
        <p:nvSpPr>
          <p:cNvPr id="14" name="CuadroTexto 3">
            <a:extLst>
              <a:ext uri="{FF2B5EF4-FFF2-40B4-BE49-F238E27FC236}">
                <a16:creationId xmlns="" xmlns:a16="http://schemas.microsoft.com/office/drawing/2014/main" id="{E71E0937-8AD2-4926-8061-C3404E7E7755}"/>
              </a:ext>
            </a:extLst>
          </p:cNvPr>
          <p:cNvSpPr txBox="1"/>
          <p:nvPr/>
        </p:nvSpPr>
        <p:spPr>
          <a:xfrm>
            <a:off x="5552697" y="562062"/>
            <a:ext cx="3431097" cy="461665"/>
          </a:xfrm>
          <a:prstGeom prst="rect">
            <a:avLst/>
          </a:prstGeom>
          <a:solidFill>
            <a:schemeClr val="accent2">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400" b="1"/>
            </a:lvl1pPr>
          </a:lstStyle>
          <a:p>
            <a:pPr algn="ctr"/>
            <a:r>
              <a:rPr lang="es-ES" dirty="0"/>
              <a:t>ACUERDOS </a:t>
            </a:r>
            <a:r>
              <a:rPr lang="es-ES" dirty="0" smtClean="0"/>
              <a:t>2024</a:t>
            </a:r>
            <a:endParaRPr lang="es-CO" dirty="0"/>
          </a:p>
        </p:txBody>
      </p:sp>
    </p:spTree>
    <p:extLst>
      <p:ext uri="{BB962C8B-B14F-4D97-AF65-F5344CB8AC3E}">
        <p14:creationId xmlns:p14="http://schemas.microsoft.com/office/powerpoint/2010/main" val="2593353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381CE99E-9451-4022-B416-9C1F1F4695AA}"/>
              </a:ext>
            </a:extLst>
          </p:cNvPr>
          <p:cNvSpPr txBox="1"/>
          <p:nvPr/>
        </p:nvSpPr>
        <p:spPr>
          <a:xfrm>
            <a:off x="406400" y="1057134"/>
            <a:ext cx="2792348" cy="646331"/>
          </a:xfrm>
          <a:prstGeom prst="rect">
            <a:avLst/>
          </a:prstGeom>
          <a:noFill/>
          <a:ln>
            <a:solidFill>
              <a:srgbClr val="FFC000"/>
            </a:solidFill>
          </a:ln>
        </p:spPr>
        <p:txBody>
          <a:bodyPr wrap="square" rtlCol="0">
            <a:spAutoFit/>
          </a:bodyPr>
          <a:lstStyle/>
          <a:p>
            <a:r>
              <a:rPr lang="es-ES" b="1" dirty="0"/>
              <a:t>ACUERDO No. </a:t>
            </a:r>
            <a:r>
              <a:rPr lang="es-ES" b="1" dirty="0" smtClean="0"/>
              <a:t>200.02.007 - </a:t>
            </a:r>
            <a:r>
              <a:rPr lang="es-ES" b="1" dirty="0"/>
              <a:t>(30 de julio de </a:t>
            </a:r>
            <a:r>
              <a:rPr lang="es-ES" b="1" dirty="0" smtClean="0"/>
              <a:t>2024</a:t>
            </a:r>
            <a:r>
              <a:rPr lang="es-ES" b="1" dirty="0"/>
              <a:t>)</a:t>
            </a:r>
            <a:endParaRPr lang="es-CO" dirty="0"/>
          </a:p>
        </p:txBody>
      </p:sp>
      <p:sp>
        <p:nvSpPr>
          <p:cNvPr id="6" name="Flecha: a la derecha 7">
            <a:extLst>
              <a:ext uri="{FF2B5EF4-FFF2-40B4-BE49-F238E27FC236}">
                <a16:creationId xmlns="" xmlns:a16="http://schemas.microsoft.com/office/drawing/2014/main" id="{4DCA74F2-52B7-43DE-85A5-218A706496D0}"/>
              </a:ext>
            </a:extLst>
          </p:cNvPr>
          <p:cNvSpPr/>
          <p:nvPr/>
        </p:nvSpPr>
        <p:spPr>
          <a:xfrm>
            <a:off x="3494036" y="1411325"/>
            <a:ext cx="790197" cy="335559"/>
          </a:xfrm>
          <a:prstGeom prst="rightArrow">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7" name="CuadroTexto 8">
            <a:extLst>
              <a:ext uri="{FF2B5EF4-FFF2-40B4-BE49-F238E27FC236}">
                <a16:creationId xmlns="" xmlns:a16="http://schemas.microsoft.com/office/drawing/2014/main" id="{B4F50503-29AD-41F7-8513-94BB4C2E813B}"/>
              </a:ext>
            </a:extLst>
          </p:cNvPr>
          <p:cNvSpPr txBox="1"/>
          <p:nvPr/>
        </p:nvSpPr>
        <p:spPr>
          <a:xfrm>
            <a:off x="4599963" y="1074020"/>
            <a:ext cx="6924379" cy="1200329"/>
          </a:xfrm>
          <a:prstGeom prst="rect">
            <a:avLst/>
          </a:prstGeom>
          <a:noFill/>
          <a:ln>
            <a:solidFill>
              <a:srgbClr val="FFC000"/>
            </a:solidFill>
          </a:ln>
        </p:spPr>
        <p:txBody>
          <a:bodyPr wrap="square" rtlCol="0">
            <a:spAutoFit/>
          </a:bodyPr>
          <a:lstStyle/>
          <a:p>
            <a:pPr algn="just"/>
            <a:r>
              <a:rPr lang="es-ES" b="1" dirty="0"/>
              <a:t> </a:t>
            </a:r>
            <a:r>
              <a:rPr lang="es-ES" dirty="0" smtClean="0"/>
              <a:t>Por el cual se modifica el presupuesto de ingresos y gastos del Municipio de </a:t>
            </a:r>
            <a:r>
              <a:rPr lang="es-ES" dirty="0"/>
              <a:t>A</a:t>
            </a:r>
            <a:r>
              <a:rPr lang="es-ES" dirty="0" smtClean="0"/>
              <a:t>rauca de la vigencia fiscal 2024, armonizado con el </a:t>
            </a:r>
            <a:r>
              <a:rPr lang="es-ES" dirty="0" err="1" smtClean="0"/>
              <a:t>plande</a:t>
            </a:r>
            <a:r>
              <a:rPr lang="es-ES" dirty="0" smtClean="0"/>
              <a:t> desarrollo para el período constitucional 2024 - 2027 </a:t>
            </a:r>
            <a:r>
              <a:rPr lang="es-CO" b="1" dirty="0"/>
              <a:t>“ARAUCA, PROSPERA Y SEGURA” </a:t>
            </a:r>
            <a:r>
              <a:rPr lang="es-ES" dirty="0" smtClean="0"/>
              <a:t> y se dictan otras disposiciones</a:t>
            </a:r>
            <a:endParaRPr lang="es-CO" dirty="0"/>
          </a:p>
        </p:txBody>
      </p:sp>
      <p:sp>
        <p:nvSpPr>
          <p:cNvPr id="8" name="CuadroTexto 9">
            <a:extLst>
              <a:ext uri="{FF2B5EF4-FFF2-40B4-BE49-F238E27FC236}">
                <a16:creationId xmlns="" xmlns:a16="http://schemas.microsoft.com/office/drawing/2014/main" id="{10A57AA1-5DEB-4F26-851A-B40EC9533F86}"/>
              </a:ext>
            </a:extLst>
          </p:cNvPr>
          <p:cNvSpPr txBox="1"/>
          <p:nvPr/>
        </p:nvSpPr>
        <p:spPr>
          <a:xfrm>
            <a:off x="406400" y="2840752"/>
            <a:ext cx="2792348" cy="646331"/>
          </a:xfrm>
          <a:prstGeom prst="rect">
            <a:avLst/>
          </a:prstGeom>
          <a:noFill/>
          <a:ln>
            <a:solidFill>
              <a:srgbClr val="FFC000"/>
            </a:solidFill>
          </a:ln>
        </p:spPr>
        <p:txBody>
          <a:bodyPr wrap="square" rtlCol="0">
            <a:spAutoFit/>
          </a:bodyPr>
          <a:lstStyle/>
          <a:p>
            <a:r>
              <a:rPr lang="es-CO" b="1" dirty="0"/>
              <a:t>ACUERDO </a:t>
            </a:r>
            <a:r>
              <a:rPr lang="es-CO" b="1" dirty="0" smtClean="0"/>
              <a:t>N° 200.02.008 - </a:t>
            </a:r>
            <a:r>
              <a:rPr lang="es-CO" b="1" dirty="0"/>
              <a:t>(28 de agosto de 2024</a:t>
            </a:r>
            <a:r>
              <a:rPr lang="es-CO" b="1" dirty="0" smtClean="0"/>
              <a:t>)</a:t>
            </a:r>
            <a:endParaRPr lang="es-CO" dirty="0"/>
          </a:p>
        </p:txBody>
      </p:sp>
      <p:sp>
        <p:nvSpPr>
          <p:cNvPr id="9" name="Flecha: a la derecha 10">
            <a:extLst>
              <a:ext uri="{FF2B5EF4-FFF2-40B4-BE49-F238E27FC236}">
                <a16:creationId xmlns="" xmlns:a16="http://schemas.microsoft.com/office/drawing/2014/main" id="{88E9D56C-1146-48C3-BF9B-7B4EEFB05BF6}"/>
              </a:ext>
            </a:extLst>
          </p:cNvPr>
          <p:cNvSpPr/>
          <p:nvPr/>
        </p:nvSpPr>
        <p:spPr>
          <a:xfrm>
            <a:off x="3595914" y="3134638"/>
            <a:ext cx="790197" cy="335559"/>
          </a:xfrm>
          <a:prstGeom prst="rightArrow">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10" name="CuadroTexto 11">
            <a:extLst>
              <a:ext uri="{FF2B5EF4-FFF2-40B4-BE49-F238E27FC236}">
                <a16:creationId xmlns="" xmlns:a16="http://schemas.microsoft.com/office/drawing/2014/main" id="{41A85F1A-7D36-4223-A8F5-DAC472FD31A8}"/>
              </a:ext>
            </a:extLst>
          </p:cNvPr>
          <p:cNvSpPr txBox="1"/>
          <p:nvPr/>
        </p:nvSpPr>
        <p:spPr>
          <a:xfrm>
            <a:off x="4605646" y="2731533"/>
            <a:ext cx="6918695" cy="1200329"/>
          </a:xfrm>
          <a:prstGeom prst="rect">
            <a:avLst/>
          </a:prstGeom>
          <a:noFill/>
          <a:ln>
            <a:solidFill>
              <a:srgbClr val="FFC000"/>
            </a:solidFill>
          </a:ln>
        </p:spPr>
        <p:txBody>
          <a:bodyPr wrap="square" rtlCol="0">
            <a:spAutoFit/>
          </a:bodyPr>
          <a:lstStyle/>
          <a:p>
            <a:pPr algn="just"/>
            <a:r>
              <a:rPr lang="es-CO" dirty="0"/>
              <a:t>P</a:t>
            </a:r>
            <a:r>
              <a:rPr lang="es-CO" dirty="0" smtClean="0"/>
              <a:t>or medio del cual se modifica el capitulo decimo del estatuto tributario del Municipio de </a:t>
            </a:r>
            <a:r>
              <a:rPr lang="es-CO" dirty="0"/>
              <a:t>A</a:t>
            </a:r>
            <a:r>
              <a:rPr lang="es-CO" dirty="0" smtClean="0"/>
              <a:t>rauca en materia de alumbrado público (acuerdo municipal no. 200.02.016 de 2017) y se dictan otras disposiciones.</a:t>
            </a:r>
            <a:endParaRPr lang="es-CO" dirty="0"/>
          </a:p>
        </p:txBody>
      </p:sp>
      <p:sp>
        <p:nvSpPr>
          <p:cNvPr id="12" name="Flecha: a la derecha 13">
            <a:extLst>
              <a:ext uri="{FF2B5EF4-FFF2-40B4-BE49-F238E27FC236}">
                <a16:creationId xmlns="" xmlns:a16="http://schemas.microsoft.com/office/drawing/2014/main" id="{EB02A10B-94EE-4A32-973B-D6840C360221}"/>
              </a:ext>
            </a:extLst>
          </p:cNvPr>
          <p:cNvSpPr/>
          <p:nvPr/>
        </p:nvSpPr>
        <p:spPr>
          <a:xfrm>
            <a:off x="3610150" y="4739576"/>
            <a:ext cx="775961" cy="335559"/>
          </a:xfrm>
          <a:prstGeom prst="rightArrow">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14" name="CuadroTexto 3">
            <a:extLst>
              <a:ext uri="{FF2B5EF4-FFF2-40B4-BE49-F238E27FC236}">
                <a16:creationId xmlns="" xmlns:a16="http://schemas.microsoft.com/office/drawing/2014/main" id="{E71E0937-8AD2-4926-8061-C3404E7E7755}"/>
              </a:ext>
            </a:extLst>
          </p:cNvPr>
          <p:cNvSpPr txBox="1"/>
          <p:nvPr/>
        </p:nvSpPr>
        <p:spPr>
          <a:xfrm>
            <a:off x="4599964" y="331229"/>
            <a:ext cx="3431097" cy="461665"/>
          </a:xfrm>
          <a:prstGeom prst="rect">
            <a:avLst/>
          </a:prstGeom>
          <a:solidFill>
            <a:schemeClr val="accent2">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400" b="1"/>
            </a:lvl1pPr>
          </a:lstStyle>
          <a:p>
            <a:pPr algn="ctr"/>
            <a:r>
              <a:rPr lang="es-ES" dirty="0"/>
              <a:t>ACUERDOS </a:t>
            </a:r>
            <a:r>
              <a:rPr lang="es-ES" dirty="0" smtClean="0"/>
              <a:t>2024</a:t>
            </a:r>
            <a:endParaRPr lang="es-CO" dirty="0"/>
          </a:p>
        </p:txBody>
      </p:sp>
      <p:sp>
        <p:nvSpPr>
          <p:cNvPr id="15" name="CuadroTexto 9">
            <a:extLst>
              <a:ext uri="{FF2B5EF4-FFF2-40B4-BE49-F238E27FC236}">
                <a16:creationId xmlns="" xmlns:a16="http://schemas.microsoft.com/office/drawing/2014/main" id="{10A57AA1-5DEB-4F26-851A-B40EC9533F86}"/>
              </a:ext>
            </a:extLst>
          </p:cNvPr>
          <p:cNvSpPr txBox="1"/>
          <p:nvPr/>
        </p:nvSpPr>
        <p:spPr>
          <a:xfrm>
            <a:off x="406400" y="4445690"/>
            <a:ext cx="2792348" cy="646331"/>
          </a:xfrm>
          <a:prstGeom prst="rect">
            <a:avLst/>
          </a:prstGeom>
          <a:noFill/>
          <a:ln>
            <a:solidFill>
              <a:srgbClr val="FFC000"/>
            </a:solidFill>
          </a:ln>
        </p:spPr>
        <p:txBody>
          <a:bodyPr wrap="square" rtlCol="0">
            <a:spAutoFit/>
          </a:bodyPr>
          <a:lstStyle/>
          <a:p>
            <a:r>
              <a:rPr lang="es-CO" b="1" dirty="0"/>
              <a:t>ACUERDO </a:t>
            </a:r>
            <a:r>
              <a:rPr lang="es-CO" b="1" dirty="0" smtClean="0"/>
              <a:t>N° 200.02.009 - (30 </a:t>
            </a:r>
            <a:r>
              <a:rPr lang="es-CO" b="1" dirty="0"/>
              <a:t>de agosto de 2024</a:t>
            </a:r>
            <a:r>
              <a:rPr lang="es-CO" b="1" dirty="0" smtClean="0"/>
              <a:t>)</a:t>
            </a:r>
            <a:endParaRPr lang="es-CO" dirty="0"/>
          </a:p>
        </p:txBody>
      </p:sp>
      <p:sp>
        <p:nvSpPr>
          <p:cNvPr id="16" name="CuadroTexto 11">
            <a:extLst>
              <a:ext uri="{FF2B5EF4-FFF2-40B4-BE49-F238E27FC236}">
                <a16:creationId xmlns="" xmlns:a16="http://schemas.microsoft.com/office/drawing/2014/main" id="{41A85F1A-7D36-4223-A8F5-DAC472FD31A8}"/>
              </a:ext>
            </a:extLst>
          </p:cNvPr>
          <p:cNvSpPr txBox="1"/>
          <p:nvPr/>
        </p:nvSpPr>
        <p:spPr>
          <a:xfrm>
            <a:off x="4605645" y="4409376"/>
            <a:ext cx="6918695" cy="1200329"/>
          </a:xfrm>
          <a:prstGeom prst="rect">
            <a:avLst/>
          </a:prstGeom>
          <a:noFill/>
          <a:ln>
            <a:solidFill>
              <a:srgbClr val="FFC000"/>
            </a:solidFill>
          </a:ln>
        </p:spPr>
        <p:txBody>
          <a:bodyPr wrap="square" rtlCol="0">
            <a:spAutoFit/>
          </a:bodyPr>
          <a:lstStyle/>
          <a:p>
            <a:pPr algn="just"/>
            <a:r>
              <a:rPr lang="es-CO" dirty="0"/>
              <a:t>P</a:t>
            </a:r>
            <a:r>
              <a:rPr lang="es-CO" dirty="0" smtClean="0"/>
              <a:t>or medio del cual se modifica el presupuesto General de rentas, recursos de capital y gastos del Municipio de Arauca, de la vigencia Fiscal 2024, con el objetivo de realizar la </a:t>
            </a:r>
            <a:r>
              <a:rPr lang="es-CO" dirty="0" err="1" smtClean="0"/>
              <a:t>adicion</a:t>
            </a:r>
            <a:r>
              <a:rPr lang="es-CO" dirty="0" smtClean="0"/>
              <a:t> del </a:t>
            </a:r>
            <a:r>
              <a:rPr lang="es-CO" dirty="0" err="1" smtClean="0"/>
              <a:t>superavit</a:t>
            </a:r>
            <a:r>
              <a:rPr lang="es-CO" dirty="0" smtClean="0"/>
              <a:t> fiscal, otros recursos y se dictan otros disposiciones.</a:t>
            </a:r>
            <a:endParaRPr lang="es-CO" dirty="0"/>
          </a:p>
        </p:txBody>
      </p:sp>
    </p:spTree>
    <p:extLst>
      <p:ext uri="{BB962C8B-B14F-4D97-AF65-F5344CB8AC3E}">
        <p14:creationId xmlns:p14="http://schemas.microsoft.com/office/powerpoint/2010/main" val="717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381CE99E-9451-4022-B416-9C1F1F4695AA}"/>
              </a:ext>
            </a:extLst>
          </p:cNvPr>
          <p:cNvSpPr txBox="1"/>
          <p:nvPr/>
        </p:nvSpPr>
        <p:spPr>
          <a:xfrm>
            <a:off x="520153" y="2359903"/>
            <a:ext cx="2792348" cy="646331"/>
          </a:xfrm>
          <a:prstGeom prst="rect">
            <a:avLst/>
          </a:prstGeom>
          <a:noFill/>
          <a:ln>
            <a:solidFill>
              <a:srgbClr val="FFC000"/>
            </a:solidFill>
          </a:ln>
        </p:spPr>
        <p:txBody>
          <a:bodyPr wrap="square" rtlCol="0">
            <a:spAutoFit/>
          </a:bodyPr>
          <a:lstStyle/>
          <a:p>
            <a:r>
              <a:rPr lang="es-CO" b="1" dirty="0"/>
              <a:t>ACUERDO </a:t>
            </a:r>
            <a:r>
              <a:rPr lang="es-CO" b="1" dirty="0" smtClean="0"/>
              <a:t>N° 200.02.011 - </a:t>
            </a:r>
            <a:r>
              <a:rPr lang="es-CO" b="1" dirty="0"/>
              <a:t>(30 de octubre de 2024) </a:t>
            </a:r>
            <a:endParaRPr lang="es-CO" dirty="0"/>
          </a:p>
        </p:txBody>
      </p:sp>
      <p:sp>
        <p:nvSpPr>
          <p:cNvPr id="6" name="Flecha: a la derecha 7">
            <a:extLst>
              <a:ext uri="{FF2B5EF4-FFF2-40B4-BE49-F238E27FC236}">
                <a16:creationId xmlns="" xmlns:a16="http://schemas.microsoft.com/office/drawing/2014/main" id="{4DCA74F2-52B7-43DE-85A5-218A706496D0}"/>
              </a:ext>
            </a:extLst>
          </p:cNvPr>
          <p:cNvSpPr/>
          <p:nvPr/>
        </p:nvSpPr>
        <p:spPr>
          <a:xfrm>
            <a:off x="3569167" y="2515290"/>
            <a:ext cx="828296" cy="335559"/>
          </a:xfrm>
          <a:prstGeom prst="rightArrow">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7" name="CuadroTexto 8">
            <a:extLst>
              <a:ext uri="{FF2B5EF4-FFF2-40B4-BE49-F238E27FC236}">
                <a16:creationId xmlns="" xmlns:a16="http://schemas.microsoft.com/office/drawing/2014/main" id="{B4F50503-29AD-41F7-8513-94BB4C2E813B}"/>
              </a:ext>
            </a:extLst>
          </p:cNvPr>
          <p:cNvSpPr txBox="1"/>
          <p:nvPr/>
        </p:nvSpPr>
        <p:spPr>
          <a:xfrm>
            <a:off x="4758189" y="2146953"/>
            <a:ext cx="6581067" cy="1200329"/>
          </a:xfrm>
          <a:prstGeom prst="rect">
            <a:avLst/>
          </a:prstGeom>
          <a:noFill/>
          <a:ln>
            <a:solidFill>
              <a:srgbClr val="FFC000"/>
            </a:solidFill>
          </a:ln>
        </p:spPr>
        <p:txBody>
          <a:bodyPr wrap="square" rtlCol="0">
            <a:spAutoFit/>
          </a:bodyPr>
          <a:lstStyle/>
          <a:p>
            <a:pPr algn="just"/>
            <a:r>
              <a:rPr lang="es-CO" dirty="0" smtClean="0"/>
              <a:t>por medio del cual se modifica el presupuesto general de rentas, recursos de capital y gastos del municipio de </a:t>
            </a:r>
            <a:r>
              <a:rPr lang="es-CO" dirty="0" err="1" smtClean="0"/>
              <a:t>arauca</a:t>
            </a:r>
            <a:r>
              <a:rPr lang="es-CO" dirty="0" smtClean="0"/>
              <a:t>, de la vigencia fiscal 2024 y se dictan otras disposiciones.</a:t>
            </a:r>
            <a:endParaRPr lang="es-CO" dirty="0"/>
          </a:p>
        </p:txBody>
      </p:sp>
      <p:sp>
        <p:nvSpPr>
          <p:cNvPr id="8" name="CuadroTexto 9">
            <a:extLst>
              <a:ext uri="{FF2B5EF4-FFF2-40B4-BE49-F238E27FC236}">
                <a16:creationId xmlns="" xmlns:a16="http://schemas.microsoft.com/office/drawing/2014/main" id="{10A57AA1-5DEB-4F26-851A-B40EC9533F86}"/>
              </a:ext>
            </a:extLst>
          </p:cNvPr>
          <p:cNvSpPr txBox="1"/>
          <p:nvPr/>
        </p:nvSpPr>
        <p:spPr>
          <a:xfrm>
            <a:off x="520153" y="3835815"/>
            <a:ext cx="2792348" cy="923330"/>
          </a:xfrm>
          <a:prstGeom prst="rect">
            <a:avLst/>
          </a:prstGeom>
          <a:noFill/>
          <a:ln>
            <a:solidFill>
              <a:srgbClr val="FFC000"/>
            </a:solidFill>
          </a:ln>
        </p:spPr>
        <p:txBody>
          <a:bodyPr wrap="square" rtlCol="0">
            <a:spAutoFit/>
          </a:bodyPr>
          <a:lstStyle/>
          <a:p>
            <a:r>
              <a:rPr lang="es-ES" b="1" dirty="0"/>
              <a:t>ACUERDO </a:t>
            </a:r>
            <a:r>
              <a:rPr lang="es-ES" b="1" dirty="0" smtClean="0"/>
              <a:t>N° 200.02.012 - </a:t>
            </a:r>
            <a:r>
              <a:rPr lang="es-ES" b="1" dirty="0"/>
              <a:t>(22 de noviembre de 2024</a:t>
            </a:r>
            <a:r>
              <a:rPr lang="es-ES" b="1" dirty="0" smtClean="0"/>
              <a:t>)</a:t>
            </a:r>
            <a:endParaRPr lang="es-CO" b="1" dirty="0"/>
          </a:p>
        </p:txBody>
      </p:sp>
      <p:sp>
        <p:nvSpPr>
          <p:cNvPr id="9" name="Flecha: a la derecha 10">
            <a:extLst>
              <a:ext uri="{FF2B5EF4-FFF2-40B4-BE49-F238E27FC236}">
                <a16:creationId xmlns="" xmlns:a16="http://schemas.microsoft.com/office/drawing/2014/main" id="{88E9D56C-1146-48C3-BF9B-7B4EEFB05BF6}"/>
              </a:ext>
            </a:extLst>
          </p:cNvPr>
          <p:cNvSpPr/>
          <p:nvPr/>
        </p:nvSpPr>
        <p:spPr>
          <a:xfrm>
            <a:off x="3569167" y="4129699"/>
            <a:ext cx="828296" cy="335559"/>
          </a:xfrm>
          <a:prstGeom prst="rightArrow">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11" name="CuadroTexto 3">
            <a:extLst>
              <a:ext uri="{FF2B5EF4-FFF2-40B4-BE49-F238E27FC236}">
                <a16:creationId xmlns="" xmlns:a16="http://schemas.microsoft.com/office/drawing/2014/main" id="{E71E0937-8AD2-4926-8061-C3404E7E7755}"/>
              </a:ext>
            </a:extLst>
          </p:cNvPr>
          <p:cNvSpPr txBox="1"/>
          <p:nvPr/>
        </p:nvSpPr>
        <p:spPr>
          <a:xfrm>
            <a:off x="4758190" y="123653"/>
            <a:ext cx="3431097" cy="461665"/>
          </a:xfrm>
          <a:prstGeom prst="rect">
            <a:avLst/>
          </a:prstGeom>
          <a:solidFill>
            <a:schemeClr val="accent2">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400" b="1"/>
            </a:lvl1pPr>
          </a:lstStyle>
          <a:p>
            <a:pPr algn="ctr"/>
            <a:r>
              <a:rPr lang="es-ES" dirty="0"/>
              <a:t>ACUERDOS </a:t>
            </a:r>
            <a:r>
              <a:rPr lang="es-ES" dirty="0" smtClean="0"/>
              <a:t>2024</a:t>
            </a:r>
            <a:endParaRPr lang="es-CO" dirty="0"/>
          </a:p>
        </p:txBody>
      </p:sp>
      <p:sp>
        <p:nvSpPr>
          <p:cNvPr id="12" name="CuadroTexto 8">
            <a:extLst>
              <a:ext uri="{FF2B5EF4-FFF2-40B4-BE49-F238E27FC236}">
                <a16:creationId xmlns="" xmlns:a16="http://schemas.microsoft.com/office/drawing/2014/main" id="{B4F50503-29AD-41F7-8513-94BB4C2E813B}"/>
              </a:ext>
            </a:extLst>
          </p:cNvPr>
          <p:cNvSpPr txBox="1"/>
          <p:nvPr/>
        </p:nvSpPr>
        <p:spPr>
          <a:xfrm>
            <a:off x="4758189" y="3664248"/>
            <a:ext cx="6581067" cy="1477328"/>
          </a:xfrm>
          <a:prstGeom prst="rect">
            <a:avLst/>
          </a:prstGeom>
          <a:noFill/>
          <a:ln>
            <a:solidFill>
              <a:srgbClr val="FFC000"/>
            </a:solidFill>
          </a:ln>
        </p:spPr>
        <p:txBody>
          <a:bodyPr wrap="square" rtlCol="0">
            <a:spAutoFit/>
          </a:bodyPr>
          <a:lstStyle/>
          <a:p>
            <a:pPr algn="just"/>
            <a:r>
              <a:rPr lang="es-CO" dirty="0" smtClean="0"/>
              <a:t>Por medio del cual se fija el presupuesto de rentas, recursos de capital y se apropian los gastos del Municipio de Arauca, para la vigencia fiscal comprendida del 1° de Enero al 31 de Diciembre del año 2025 y se conceden unas autorizaciones.</a:t>
            </a:r>
          </a:p>
        </p:txBody>
      </p:sp>
      <p:sp>
        <p:nvSpPr>
          <p:cNvPr id="13" name="CuadroTexto 9">
            <a:extLst>
              <a:ext uri="{FF2B5EF4-FFF2-40B4-BE49-F238E27FC236}">
                <a16:creationId xmlns="" xmlns:a16="http://schemas.microsoft.com/office/drawing/2014/main" id="{10A57AA1-5DEB-4F26-851A-B40EC9533F86}"/>
              </a:ext>
            </a:extLst>
          </p:cNvPr>
          <p:cNvSpPr txBox="1"/>
          <p:nvPr/>
        </p:nvSpPr>
        <p:spPr>
          <a:xfrm>
            <a:off x="520153" y="5380883"/>
            <a:ext cx="2792348" cy="923330"/>
          </a:xfrm>
          <a:prstGeom prst="rect">
            <a:avLst/>
          </a:prstGeom>
          <a:noFill/>
          <a:ln>
            <a:solidFill>
              <a:srgbClr val="FFC000"/>
            </a:solidFill>
          </a:ln>
        </p:spPr>
        <p:txBody>
          <a:bodyPr wrap="square" rtlCol="0">
            <a:spAutoFit/>
          </a:bodyPr>
          <a:lstStyle/>
          <a:p>
            <a:r>
              <a:rPr lang="es-CO" b="1" dirty="0"/>
              <a:t>ACUERDO </a:t>
            </a:r>
            <a:r>
              <a:rPr lang="es-CO" b="1" dirty="0" smtClean="0"/>
              <a:t>N° 200.02.013 - </a:t>
            </a:r>
            <a:r>
              <a:rPr lang="es-CO" b="1" dirty="0"/>
              <a:t>(29 de noviembre de 2024)  </a:t>
            </a:r>
            <a:endParaRPr lang="es-CO" dirty="0"/>
          </a:p>
        </p:txBody>
      </p:sp>
      <p:sp>
        <p:nvSpPr>
          <p:cNvPr id="14" name="Flecha: a la derecha 10">
            <a:extLst>
              <a:ext uri="{FF2B5EF4-FFF2-40B4-BE49-F238E27FC236}">
                <a16:creationId xmlns="" xmlns:a16="http://schemas.microsoft.com/office/drawing/2014/main" id="{88E9D56C-1146-48C3-BF9B-7B4EEFB05BF6}"/>
              </a:ext>
            </a:extLst>
          </p:cNvPr>
          <p:cNvSpPr/>
          <p:nvPr/>
        </p:nvSpPr>
        <p:spPr>
          <a:xfrm>
            <a:off x="3569167" y="5716332"/>
            <a:ext cx="828296" cy="335559"/>
          </a:xfrm>
          <a:prstGeom prst="rightArrow">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
        <p:nvSpPr>
          <p:cNvPr id="15" name="CuadroTexto 8">
            <a:extLst>
              <a:ext uri="{FF2B5EF4-FFF2-40B4-BE49-F238E27FC236}">
                <a16:creationId xmlns="" xmlns:a16="http://schemas.microsoft.com/office/drawing/2014/main" id="{B4F50503-29AD-41F7-8513-94BB4C2E813B}"/>
              </a:ext>
            </a:extLst>
          </p:cNvPr>
          <p:cNvSpPr txBox="1"/>
          <p:nvPr/>
        </p:nvSpPr>
        <p:spPr>
          <a:xfrm>
            <a:off x="4758190" y="5402695"/>
            <a:ext cx="6581066" cy="1200329"/>
          </a:xfrm>
          <a:prstGeom prst="rect">
            <a:avLst/>
          </a:prstGeom>
          <a:noFill/>
          <a:ln>
            <a:solidFill>
              <a:srgbClr val="FFC000"/>
            </a:solidFill>
          </a:ln>
        </p:spPr>
        <p:txBody>
          <a:bodyPr wrap="square" rtlCol="0">
            <a:spAutoFit/>
          </a:bodyPr>
          <a:lstStyle/>
          <a:p>
            <a:pPr algn="just"/>
            <a:r>
              <a:rPr lang="es-CO" dirty="0"/>
              <a:t>P</a:t>
            </a:r>
            <a:r>
              <a:rPr lang="es-CO" dirty="0" smtClean="0"/>
              <a:t>or medio del cual se modifica el presupuesto general de rentas, recursos de capital y gastos del Municipio de </a:t>
            </a:r>
            <a:r>
              <a:rPr lang="es-CO" dirty="0"/>
              <a:t>A</a:t>
            </a:r>
            <a:r>
              <a:rPr lang="es-CO" dirty="0" smtClean="0"/>
              <a:t>rauca, de la vigencia fiscal 2024 y se dictan otras disposiciones.</a:t>
            </a:r>
            <a:endParaRPr lang="es-CO" dirty="0"/>
          </a:p>
        </p:txBody>
      </p:sp>
      <p:sp>
        <p:nvSpPr>
          <p:cNvPr id="16" name="CuadroTexto 12">
            <a:extLst>
              <a:ext uri="{FF2B5EF4-FFF2-40B4-BE49-F238E27FC236}">
                <a16:creationId xmlns="" xmlns:a16="http://schemas.microsoft.com/office/drawing/2014/main" id="{4E376FDF-72CC-4907-85C3-E479687256FC}"/>
              </a:ext>
            </a:extLst>
          </p:cNvPr>
          <p:cNvSpPr txBox="1"/>
          <p:nvPr/>
        </p:nvSpPr>
        <p:spPr>
          <a:xfrm>
            <a:off x="520153" y="917342"/>
            <a:ext cx="2792348" cy="923330"/>
          </a:xfrm>
          <a:prstGeom prst="rect">
            <a:avLst/>
          </a:prstGeom>
          <a:noFill/>
          <a:ln>
            <a:solidFill>
              <a:srgbClr val="FFC000"/>
            </a:solidFill>
          </a:ln>
        </p:spPr>
        <p:txBody>
          <a:bodyPr wrap="square" rtlCol="0">
            <a:spAutoFit/>
          </a:bodyPr>
          <a:lstStyle/>
          <a:p>
            <a:r>
              <a:rPr lang="es-CO" b="1" dirty="0"/>
              <a:t>ACUERDO </a:t>
            </a:r>
            <a:r>
              <a:rPr lang="es-CO" b="1" dirty="0" smtClean="0"/>
              <a:t>N° 200.02.010 - </a:t>
            </a:r>
            <a:r>
              <a:rPr lang="es-CO" b="1" dirty="0"/>
              <a:t>(2 de octubre de 2024</a:t>
            </a:r>
            <a:r>
              <a:rPr lang="es-CO" b="1" dirty="0" smtClean="0"/>
              <a:t>)</a:t>
            </a:r>
            <a:endParaRPr lang="es-CO" dirty="0"/>
          </a:p>
        </p:txBody>
      </p:sp>
      <p:sp>
        <p:nvSpPr>
          <p:cNvPr id="17" name="CuadroTexto 14">
            <a:extLst>
              <a:ext uri="{FF2B5EF4-FFF2-40B4-BE49-F238E27FC236}">
                <a16:creationId xmlns="" xmlns:a16="http://schemas.microsoft.com/office/drawing/2014/main" id="{80583FAF-475F-4A10-812A-A6286581EF77}"/>
              </a:ext>
            </a:extLst>
          </p:cNvPr>
          <p:cNvSpPr txBox="1"/>
          <p:nvPr/>
        </p:nvSpPr>
        <p:spPr>
          <a:xfrm>
            <a:off x="4758190" y="906950"/>
            <a:ext cx="6581067" cy="923330"/>
          </a:xfrm>
          <a:prstGeom prst="rect">
            <a:avLst/>
          </a:prstGeom>
          <a:noFill/>
          <a:ln>
            <a:solidFill>
              <a:srgbClr val="FFC000"/>
            </a:solidFill>
          </a:ln>
        </p:spPr>
        <p:txBody>
          <a:bodyPr wrap="square" rtlCol="0">
            <a:spAutoFit/>
          </a:bodyPr>
          <a:lstStyle/>
          <a:p>
            <a:r>
              <a:rPr lang="es-CO" dirty="0"/>
              <a:t>P</a:t>
            </a:r>
            <a:r>
              <a:rPr lang="es-CO" dirty="0" smtClean="0"/>
              <a:t>or medio del cual se autoriza al Alcalde del Municipio de </a:t>
            </a:r>
            <a:r>
              <a:rPr lang="es-CO" dirty="0"/>
              <a:t>A</a:t>
            </a:r>
            <a:r>
              <a:rPr lang="es-CO" dirty="0" smtClean="0"/>
              <a:t>rauca, para comprometer y contratar vigencias futuras ordinarias y se dictan otras disposiciones.</a:t>
            </a:r>
            <a:endParaRPr lang="es-CO" dirty="0"/>
          </a:p>
        </p:txBody>
      </p:sp>
      <p:sp>
        <p:nvSpPr>
          <p:cNvPr id="18" name="Flecha: a la derecha 7">
            <a:extLst>
              <a:ext uri="{FF2B5EF4-FFF2-40B4-BE49-F238E27FC236}">
                <a16:creationId xmlns="" xmlns:a16="http://schemas.microsoft.com/office/drawing/2014/main" id="{4DCA74F2-52B7-43DE-85A5-218A706496D0}"/>
              </a:ext>
            </a:extLst>
          </p:cNvPr>
          <p:cNvSpPr/>
          <p:nvPr/>
        </p:nvSpPr>
        <p:spPr>
          <a:xfrm>
            <a:off x="3569167" y="1211227"/>
            <a:ext cx="828296" cy="335559"/>
          </a:xfrm>
          <a:prstGeom prst="rightArrow">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p>
        </p:txBody>
      </p:sp>
    </p:spTree>
    <p:extLst>
      <p:ext uri="{BB962C8B-B14F-4D97-AF65-F5344CB8AC3E}">
        <p14:creationId xmlns:p14="http://schemas.microsoft.com/office/powerpoint/2010/main" val="1446398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2347</TotalTime>
  <Words>1416</Words>
  <Application>Microsoft Office PowerPoint</Application>
  <PresentationFormat>Personalizado</PresentationFormat>
  <Paragraphs>221</Paragraphs>
  <Slides>17</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17</vt:i4>
      </vt:variant>
    </vt:vector>
  </HeadingPairs>
  <TitlesOfParts>
    <vt:vector size="19" baseType="lpstr">
      <vt:lpstr>Ángulos</vt:lpstr>
      <vt:lpstr>Microsoft Excel 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Usuario</cp:lastModifiedBy>
  <cp:revision>46</cp:revision>
  <dcterms:created xsi:type="dcterms:W3CDTF">2022-03-26T15:41:20Z</dcterms:created>
  <dcterms:modified xsi:type="dcterms:W3CDTF">2025-03-29T15:10:02Z</dcterms:modified>
</cp:coreProperties>
</file>